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88" r:id="rId2"/>
    <p:sldMasterId id="2147483673" r:id="rId3"/>
  </p:sldMasterIdLst>
  <p:notesMasterIdLst>
    <p:notesMasterId r:id="rId15"/>
  </p:notesMasterIdLst>
  <p:handoutMasterIdLst>
    <p:handoutMasterId r:id="rId16"/>
  </p:handoutMasterIdLst>
  <p:sldIdLst>
    <p:sldId id="256" r:id="rId4"/>
    <p:sldId id="262" r:id="rId5"/>
    <p:sldId id="269" r:id="rId6"/>
    <p:sldId id="264" r:id="rId7"/>
    <p:sldId id="265" r:id="rId8"/>
    <p:sldId id="266" r:id="rId9"/>
    <p:sldId id="267" r:id="rId10"/>
    <p:sldId id="270" r:id="rId11"/>
    <p:sldId id="271" r:id="rId12"/>
    <p:sldId id="268" r:id="rId13"/>
    <p:sldId id="263" r:id="rId14"/>
  </p:sldIdLst>
  <p:sldSz cx="12192000" cy="6858000"/>
  <p:notesSz cx="7315200" cy="12344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67435F3-9EC4-47A9-9368-B7BA6301C305}">
          <p14:sldIdLst>
            <p14:sldId id="256"/>
            <p14:sldId id="262"/>
            <p14:sldId id="269"/>
            <p14:sldId id="264"/>
            <p14:sldId id="265"/>
            <p14:sldId id="266"/>
            <p14:sldId id="267"/>
            <p14:sldId id="270"/>
            <p14:sldId id="271"/>
            <p14:sldId id="268"/>
            <p14:sldId id="26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b Miller" initials="BM" lastIdx="3" clrIdx="0">
    <p:extLst>
      <p:ext uri="{19B8F6BF-5375-455C-9EA6-DF929625EA0E}">
        <p15:presenceInfo xmlns:p15="http://schemas.microsoft.com/office/powerpoint/2012/main" userId="1663dbefb07c0d7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C3FF"/>
    <a:srgbClr val="0B6EDF"/>
    <a:srgbClr val="308AEE"/>
    <a:srgbClr val="DDD3CB"/>
    <a:srgbClr val="3085E5"/>
    <a:srgbClr val="086FE0"/>
    <a:srgbClr val="854B4A"/>
    <a:srgbClr val="00B0F0"/>
    <a:srgbClr val="006FEA"/>
    <a:srgbClr val="009A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3486" autoAdjust="0"/>
  </p:normalViewPr>
  <p:slideViewPr>
    <p:cSldViewPr snapToGrid="0">
      <p:cViewPr varScale="1">
        <p:scale>
          <a:sx n="81" d="100"/>
          <a:sy n="81" d="100"/>
        </p:scale>
        <p:origin x="72" y="9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6" d="100"/>
          <a:sy n="76" d="100"/>
        </p:scale>
        <p:origin x="4725"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909473-FF8A-47E6-B869-AA0E17C79949}"/>
              </a:ext>
            </a:extLst>
          </p:cNvPr>
          <p:cNvSpPr>
            <a:spLocks noGrp="1"/>
          </p:cNvSpPr>
          <p:nvPr>
            <p:ph type="hdr" sz="quarter"/>
          </p:nvPr>
        </p:nvSpPr>
        <p:spPr>
          <a:xfrm>
            <a:off x="0" y="1"/>
            <a:ext cx="3169920" cy="619364"/>
          </a:xfrm>
          <a:prstGeom prst="rect">
            <a:avLst/>
          </a:prstGeom>
        </p:spPr>
        <p:txBody>
          <a:bodyPr vert="horz" lIns="112329" tIns="56164" rIns="112329" bIns="56164" rtlCol="0"/>
          <a:lstStyle>
            <a:lvl1pPr algn="l">
              <a:defRPr sz="1500"/>
            </a:lvl1pPr>
          </a:lstStyle>
          <a:p>
            <a:endParaRPr lang="en-US" dirty="0"/>
          </a:p>
        </p:txBody>
      </p:sp>
      <p:sp>
        <p:nvSpPr>
          <p:cNvPr id="3" name="Date Placeholder 2">
            <a:extLst>
              <a:ext uri="{FF2B5EF4-FFF2-40B4-BE49-F238E27FC236}">
                <a16:creationId xmlns:a16="http://schemas.microsoft.com/office/drawing/2014/main" id="{F3E22696-582D-4A99-A425-578937A3D7C3}"/>
              </a:ext>
            </a:extLst>
          </p:cNvPr>
          <p:cNvSpPr>
            <a:spLocks noGrp="1"/>
          </p:cNvSpPr>
          <p:nvPr>
            <p:ph type="dt" sz="quarter" idx="1"/>
          </p:nvPr>
        </p:nvSpPr>
        <p:spPr>
          <a:xfrm>
            <a:off x="4143587" y="1"/>
            <a:ext cx="3169920" cy="619364"/>
          </a:xfrm>
          <a:prstGeom prst="rect">
            <a:avLst/>
          </a:prstGeom>
        </p:spPr>
        <p:txBody>
          <a:bodyPr vert="horz" lIns="112329" tIns="56164" rIns="112329" bIns="56164" rtlCol="0"/>
          <a:lstStyle>
            <a:lvl1pPr algn="r">
              <a:defRPr sz="1500"/>
            </a:lvl1pPr>
          </a:lstStyle>
          <a:p>
            <a:fld id="{7168579C-A98E-47DF-9C9C-33AA7D98B39A}" type="datetimeFigureOut">
              <a:rPr lang="en-US" smtClean="0"/>
              <a:t>9/11/2020</a:t>
            </a:fld>
            <a:endParaRPr lang="en-US" dirty="0"/>
          </a:p>
        </p:txBody>
      </p:sp>
      <p:sp>
        <p:nvSpPr>
          <p:cNvPr id="4" name="Footer Placeholder 3">
            <a:extLst>
              <a:ext uri="{FF2B5EF4-FFF2-40B4-BE49-F238E27FC236}">
                <a16:creationId xmlns:a16="http://schemas.microsoft.com/office/drawing/2014/main" id="{96DEB4CB-1A17-4E2F-AC84-708D72784EC1}"/>
              </a:ext>
            </a:extLst>
          </p:cNvPr>
          <p:cNvSpPr>
            <a:spLocks noGrp="1"/>
          </p:cNvSpPr>
          <p:nvPr>
            <p:ph type="ftr" sz="quarter" idx="2"/>
          </p:nvPr>
        </p:nvSpPr>
        <p:spPr>
          <a:xfrm>
            <a:off x="0" y="11725038"/>
            <a:ext cx="3169920" cy="619363"/>
          </a:xfrm>
          <a:prstGeom prst="rect">
            <a:avLst/>
          </a:prstGeom>
        </p:spPr>
        <p:txBody>
          <a:bodyPr vert="horz" lIns="112329" tIns="56164" rIns="112329" bIns="56164" rtlCol="0" anchor="b"/>
          <a:lstStyle>
            <a:lvl1pPr algn="l">
              <a:defRPr sz="1500"/>
            </a:lvl1pPr>
          </a:lstStyle>
          <a:p>
            <a:endParaRPr lang="en-US" dirty="0"/>
          </a:p>
        </p:txBody>
      </p:sp>
      <p:sp>
        <p:nvSpPr>
          <p:cNvPr id="5" name="Slide Number Placeholder 4">
            <a:extLst>
              <a:ext uri="{FF2B5EF4-FFF2-40B4-BE49-F238E27FC236}">
                <a16:creationId xmlns:a16="http://schemas.microsoft.com/office/drawing/2014/main" id="{3D1C4A1B-7342-4499-A8EA-1109A3A15FA1}"/>
              </a:ext>
            </a:extLst>
          </p:cNvPr>
          <p:cNvSpPr>
            <a:spLocks noGrp="1"/>
          </p:cNvSpPr>
          <p:nvPr>
            <p:ph type="sldNum" sz="quarter" idx="3"/>
          </p:nvPr>
        </p:nvSpPr>
        <p:spPr>
          <a:xfrm>
            <a:off x="4143587" y="11725038"/>
            <a:ext cx="3169920" cy="619363"/>
          </a:xfrm>
          <a:prstGeom prst="rect">
            <a:avLst/>
          </a:prstGeom>
        </p:spPr>
        <p:txBody>
          <a:bodyPr vert="horz" lIns="112329" tIns="56164" rIns="112329" bIns="56164" rtlCol="0" anchor="b"/>
          <a:lstStyle>
            <a:lvl1pPr algn="r">
              <a:defRPr sz="1500"/>
            </a:lvl1pPr>
          </a:lstStyle>
          <a:p>
            <a:fld id="{28D0BE65-A606-4F9C-9D41-16A690EF4C26}" type="slidenum">
              <a:rPr lang="en-US" smtClean="0"/>
              <a:t>‹#›</a:t>
            </a:fld>
            <a:endParaRPr lang="en-US" dirty="0"/>
          </a:p>
        </p:txBody>
      </p:sp>
    </p:spTree>
    <p:extLst>
      <p:ext uri="{BB962C8B-B14F-4D97-AF65-F5344CB8AC3E}">
        <p14:creationId xmlns:p14="http://schemas.microsoft.com/office/powerpoint/2010/main" val="2803463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619364"/>
          </a:xfrm>
          <a:prstGeom prst="rect">
            <a:avLst/>
          </a:prstGeom>
        </p:spPr>
        <p:txBody>
          <a:bodyPr vert="horz" lIns="112329" tIns="56164" rIns="112329" bIns="56164" rtlCol="0"/>
          <a:lstStyle>
            <a:lvl1pPr algn="l">
              <a:defRPr sz="1500"/>
            </a:lvl1pPr>
          </a:lstStyle>
          <a:p>
            <a:endParaRPr lang="en-US" dirty="0"/>
          </a:p>
        </p:txBody>
      </p:sp>
      <p:sp>
        <p:nvSpPr>
          <p:cNvPr id="3" name="Date Placeholder 2"/>
          <p:cNvSpPr>
            <a:spLocks noGrp="1"/>
          </p:cNvSpPr>
          <p:nvPr>
            <p:ph type="dt" idx="1"/>
          </p:nvPr>
        </p:nvSpPr>
        <p:spPr>
          <a:xfrm>
            <a:off x="4143587" y="1"/>
            <a:ext cx="3169920" cy="619364"/>
          </a:xfrm>
          <a:prstGeom prst="rect">
            <a:avLst/>
          </a:prstGeom>
        </p:spPr>
        <p:txBody>
          <a:bodyPr vert="horz" lIns="112329" tIns="56164" rIns="112329" bIns="56164" rtlCol="0"/>
          <a:lstStyle>
            <a:lvl1pPr algn="r">
              <a:defRPr sz="1500"/>
            </a:lvl1pPr>
          </a:lstStyle>
          <a:p>
            <a:fld id="{55D3B264-08BA-4786-B76C-E844C1BD8780}" type="datetimeFigureOut">
              <a:rPr lang="en-US" smtClean="0"/>
              <a:t>9/11/2020</a:t>
            </a:fld>
            <a:endParaRPr lang="en-US" dirty="0"/>
          </a:p>
        </p:txBody>
      </p:sp>
      <p:sp>
        <p:nvSpPr>
          <p:cNvPr id="4" name="Slide Image Placeholder 3"/>
          <p:cNvSpPr>
            <a:spLocks noGrp="1" noRot="1" noChangeAspect="1"/>
          </p:cNvSpPr>
          <p:nvPr>
            <p:ph type="sldImg" idx="2"/>
          </p:nvPr>
        </p:nvSpPr>
        <p:spPr>
          <a:xfrm>
            <a:off x="-44450" y="1543050"/>
            <a:ext cx="7404100" cy="4165600"/>
          </a:xfrm>
          <a:prstGeom prst="rect">
            <a:avLst/>
          </a:prstGeom>
          <a:noFill/>
          <a:ln w="12700">
            <a:solidFill>
              <a:prstClr val="black"/>
            </a:solidFill>
          </a:ln>
        </p:spPr>
        <p:txBody>
          <a:bodyPr vert="horz" lIns="112329" tIns="56164" rIns="112329" bIns="56164" rtlCol="0" anchor="ctr"/>
          <a:lstStyle/>
          <a:p>
            <a:endParaRPr lang="en-US" dirty="0"/>
          </a:p>
        </p:txBody>
      </p:sp>
      <p:sp>
        <p:nvSpPr>
          <p:cNvPr id="5" name="Notes Placeholder 4"/>
          <p:cNvSpPr>
            <a:spLocks noGrp="1"/>
          </p:cNvSpPr>
          <p:nvPr>
            <p:ph type="body" sz="quarter" idx="3"/>
          </p:nvPr>
        </p:nvSpPr>
        <p:spPr>
          <a:xfrm>
            <a:off x="731520" y="5940742"/>
            <a:ext cx="5852160" cy="4860608"/>
          </a:xfrm>
          <a:prstGeom prst="rect">
            <a:avLst/>
          </a:prstGeom>
        </p:spPr>
        <p:txBody>
          <a:bodyPr vert="horz" lIns="112329" tIns="56164" rIns="112329" bIns="5616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725038"/>
            <a:ext cx="3169920" cy="619363"/>
          </a:xfrm>
          <a:prstGeom prst="rect">
            <a:avLst/>
          </a:prstGeom>
        </p:spPr>
        <p:txBody>
          <a:bodyPr vert="horz" lIns="112329" tIns="56164" rIns="112329" bIns="56164" rtlCol="0" anchor="b"/>
          <a:lstStyle>
            <a:lvl1pPr algn="l">
              <a:defRPr sz="1500"/>
            </a:lvl1pPr>
          </a:lstStyle>
          <a:p>
            <a:endParaRPr lang="en-US" dirty="0"/>
          </a:p>
        </p:txBody>
      </p:sp>
      <p:sp>
        <p:nvSpPr>
          <p:cNvPr id="7" name="Slide Number Placeholder 6"/>
          <p:cNvSpPr>
            <a:spLocks noGrp="1"/>
          </p:cNvSpPr>
          <p:nvPr>
            <p:ph type="sldNum" sz="quarter" idx="5"/>
          </p:nvPr>
        </p:nvSpPr>
        <p:spPr>
          <a:xfrm>
            <a:off x="4143587" y="11725038"/>
            <a:ext cx="3169920" cy="619363"/>
          </a:xfrm>
          <a:prstGeom prst="rect">
            <a:avLst/>
          </a:prstGeom>
        </p:spPr>
        <p:txBody>
          <a:bodyPr vert="horz" lIns="112329" tIns="56164" rIns="112329" bIns="56164" rtlCol="0" anchor="b"/>
          <a:lstStyle>
            <a:lvl1pPr algn="r">
              <a:defRPr sz="1500"/>
            </a:lvl1pPr>
          </a:lstStyle>
          <a:p>
            <a:fld id="{B73C0EF8-B2DE-4B95-9BCB-A38303C445C7}" type="slidenum">
              <a:rPr lang="en-US" smtClean="0"/>
              <a:t>‹#›</a:t>
            </a:fld>
            <a:endParaRPr lang="en-US" dirty="0"/>
          </a:p>
        </p:txBody>
      </p:sp>
    </p:spTree>
    <p:extLst>
      <p:ext uri="{BB962C8B-B14F-4D97-AF65-F5344CB8AC3E}">
        <p14:creationId xmlns:p14="http://schemas.microsoft.com/office/powerpoint/2010/main" val="2728789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3C0EF8-B2DE-4B95-9BCB-A38303C445C7}" type="slidenum">
              <a:rPr lang="en-US" smtClean="0"/>
              <a:t>1</a:t>
            </a:fld>
            <a:endParaRPr lang="en-US" dirty="0"/>
          </a:p>
        </p:txBody>
      </p:sp>
    </p:spTree>
    <p:extLst>
      <p:ext uri="{BB962C8B-B14F-4D97-AF65-F5344CB8AC3E}">
        <p14:creationId xmlns:p14="http://schemas.microsoft.com/office/powerpoint/2010/main" val="752510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3C0EF8-B2DE-4B95-9BCB-A38303C445C7}" type="slidenum">
              <a:rPr lang="en-US" smtClean="0"/>
              <a:t>4</a:t>
            </a:fld>
            <a:endParaRPr lang="en-US" dirty="0"/>
          </a:p>
        </p:txBody>
      </p:sp>
    </p:spTree>
    <p:extLst>
      <p:ext uri="{BB962C8B-B14F-4D97-AF65-F5344CB8AC3E}">
        <p14:creationId xmlns:p14="http://schemas.microsoft.com/office/powerpoint/2010/main" val="768787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3C0EF8-B2DE-4B95-9BCB-A38303C445C7}" type="slidenum">
              <a:rPr lang="en-US" smtClean="0"/>
              <a:t>5</a:t>
            </a:fld>
            <a:endParaRPr lang="en-US" dirty="0"/>
          </a:p>
        </p:txBody>
      </p:sp>
    </p:spTree>
    <p:extLst>
      <p:ext uri="{BB962C8B-B14F-4D97-AF65-F5344CB8AC3E}">
        <p14:creationId xmlns:p14="http://schemas.microsoft.com/office/powerpoint/2010/main" val="2103432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3C0EF8-B2DE-4B95-9BCB-A38303C445C7}" type="slidenum">
              <a:rPr lang="en-US" smtClean="0"/>
              <a:t>7</a:t>
            </a:fld>
            <a:endParaRPr lang="en-US" dirty="0"/>
          </a:p>
        </p:txBody>
      </p:sp>
    </p:spTree>
    <p:extLst>
      <p:ext uri="{BB962C8B-B14F-4D97-AF65-F5344CB8AC3E}">
        <p14:creationId xmlns:p14="http://schemas.microsoft.com/office/powerpoint/2010/main" val="3997203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04FC9E-6CD3-4133-95E4-5B356B0F3DCC}"/>
              </a:ext>
            </a:extLst>
          </p:cNvPr>
          <p:cNvSpPr/>
          <p:nvPr userDrawn="1"/>
        </p:nvSpPr>
        <p:spPr>
          <a:xfrm>
            <a:off x="0" y="5611390"/>
            <a:ext cx="12192000" cy="1246610"/>
          </a:xfrm>
          <a:prstGeom prst="rect">
            <a:avLst/>
          </a:prstGeom>
          <a:solidFill>
            <a:srgbClr val="4B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869DCF3-F052-48FD-B284-EFDA0338DBF3}"/>
              </a:ext>
            </a:extLst>
          </p:cNvPr>
          <p:cNvSpPr>
            <a:spLocks noGrp="1"/>
          </p:cNvSpPr>
          <p:nvPr>
            <p:ph type="body" sz="quarter" idx="10"/>
          </p:nvPr>
        </p:nvSpPr>
        <p:spPr>
          <a:xfrm>
            <a:off x="1600201" y="2308858"/>
            <a:ext cx="9274598" cy="638175"/>
          </a:xfrm>
          <a:prstGeom prst="rect">
            <a:avLst/>
          </a:prstGeom>
        </p:spPr>
        <p:txBody>
          <a:bodyPr/>
          <a:lstStyle>
            <a:lvl1pPr marL="0" indent="0">
              <a:buNone/>
              <a:defRPr sz="4000" b="1" cap="all" baseline="0">
                <a:solidFill>
                  <a:schemeClr val="bg1"/>
                </a:solidFill>
                <a:latin typeface="+mn-lt"/>
                <a:cs typeface="Browallia New" panose="020B0604020202020204" pitchFamily="34" charset="-34"/>
              </a:defRPr>
            </a:lvl1pPr>
          </a:lstStyle>
          <a:p>
            <a:pPr lvl="0"/>
            <a:r>
              <a:rPr lang="en-US" dirty="0"/>
              <a:t>Click to edit Master text styles</a:t>
            </a:r>
          </a:p>
        </p:txBody>
      </p:sp>
      <p:sp>
        <p:nvSpPr>
          <p:cNvPr id="4" name="Text Placeholder 2">
            <a:extLst>
              <a:ext uri="{FF2B5EF4-FFF2-40B4-BE49-F238E27FC236}">
                <a16:creationId xmlns:a16="http://schemas.microsoft.com/office/drawing/2014/main" id="{0EDFE2A9-9668-43FB-807D-0E374147DFC1}"/>
              </a:ext>
            </a:extLst>
          </p:cNvPr>
          <p:cNvSpPr>
            <a:spLocks noGrp="1"/>
          </p:cNvSpPr>
          <p:nvPr>
            <p:ph type="body" sz="quarter" idx="11"/>
          </p:nvPr>
        </p:nvSpPr>
        <p:spPr>
          <a:xfrm>
            <a:off x="1600201" y="2912304"/>
            <a:ext cx="9274598" cy="376649"/>
          </a:xfrm>
          <a:prstGeom prst="rect">
            <a:avLst/>
          </a:prstGeom>
        </p:spPr>
        <p:txBody>
          <a:bodyPr/>
          <a:lstStyle>
            <a:lvl1pPr marL="0" indent="0">
              <a:lnSpc>
                <a:spcPct val="100000"/>
              </a:lnSpc>
              <a:spcBef>
                <a:spcPts val="0"/>
              </a:spcBef>
              <a:buNone/>
              <a:defRPr sz="1800" b="1" cap="all" baseline="0">
                <a:solidFill>
                  <a:schemeClr val="bg1"/>
                </a:solidFill>
                <a:latin typeface="+mn-lt"/>
                <a:cs typeface="Browallia New" panose="020B0604020202020204" pitchFamily="34" charset="-34"/>
              </a:defRPr>
            </a:lvl1pPr>
          </a:lstStyle>
          <a:p>
            <a:pPr lvl="0"/>
            <a:r>
              <a:rPr lang="en-US" dirty="0"/>
              <a:t>Click to edit Master text styles</a:t>
            </a:r>
          </a:p>
        </p:txBody>
      </p:sp>
      <p:pic>
        <p:nvPicPr>
          <p:cNvPr id="5" name="Picture 4">
            <a:extLst>
              <a:ext uri="{FF2B5EF4-FFF2-40B4-BE49-F238E27FC236}">
                <a16:creationId xmlns:a16="http://schemas.microsoft.com/office/drawing/2014/main" id="{C2EC231B-FB30-4E6A-9EC9-3B6401BABBA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3534" b="33157"/>
          <a:stretch/>
        </p:blipFill>
        <p:spPr>
          <a:xfrm>
            <a:off x="10380948" y="172264"/>
            <a:ext cx="1335801" cy="369332"/>
          </a:xfrm>
          <a:prstGeom prst="rect">
            <a:avLst/>
          </a:prstGeom>
        </p:spPr>
      </p:pic>
      <p:sp>
        <p:nvSpPr>
          <p:cNvPr id="6" name="Text Placeholder 2">
            <a:extLst>
              <a:ext uri="{FF2B5EF4-FFF2-40B4-BE49-F238E27FC236}">
                <a16:creationId xmlns:a16="http://schemas.microsoft.com/office/drawing/2014/main" id="{DD49EDC9-3A66-4467-8B7F-8AE24853129E}"/>
              </a:ext>
            </a:extLst>
          </p:cNvPr>
          <p:cNvSpPr>
            <a:spLocks noGrp="1"/>
          </p:cNvSpPr>
          <p:nvPr>
            <p:ph type="body" sz="quarter" idx="12"/>
          </p:nvPr>
        </p:nvSpPr>
        <p:spPr>
          <a:xfrm>
            <a:off x="1600200" y="5830298"/>
            <a:ext cx="7827963" cy="376650"/>
          </a:xfrm>
          <a:prstGeom prst="rect">
            <a:avLst/>
          </a:prstGeom>
        </p:spPr>
        <p:txBody>
          <a:bodyPr/>
          <a:lstStyle>
            <a:lvl1pPr marL="0" indent="0">
              <a:buNone/>
              <a:defRPr sz="1400" b="0" cap="none" baseline="0">
                <a:solidFill>
                  <a:schemeClr val="bg1"/>
                </a:solidFill>
                <a:latin typeface="+mn-lt"/>
                <a:cs typeface="Browallia New" panose="020B0604020202020204" pitchFamily="34" charset="-34"/>
              </a:defRPr>
            </a:lvl1pPr>
          </a:lstStyle>
          <a:p>
            <a:pPr lvl="0"/>
            <a:r>
              <a:rPr lang="en-US" dirty="0"/>
              <a:t>Click to edit Master text styles</a:t>
            </a:r>
          </a:p>
        </p:txBody>
      </p:sp>
    </p:spTree>
    <p:extLst>
      <p:ext uri="{BB962C8B-B14F-4D97-AF65-F5344CB8AC3E}">
        <p14:creationId xmlns:p14="http://schemas.microsoft.com/office/powerpoint/2010/main" val="44342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90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F0F5735-D5CD-4E03-9E6E-5C13BAA404A4}"/>
              </a:ext>
            </a:extLst>
          </p:cNvPr>
          <p:cNvSpPr>
            <a:spLocks noGrp="1"/>
          </p:cNvSpPr>
          <p:nvPr>
            <p:ph type="ftr" sz="quarter" idx="10"/>
          </p:nvPr>
        </p:nvSpPr>
        <p:spPr/>
        <p:txBody>
          <a:bodyPr/>
          <a:lstStyle/>
          <a:p>
            <a:r>
              <a:rPr lang="en-US" dirty="0"/>
              <a:t>Confidential Information of PCR</a:t>
            </a:r>
          </a:p>
        </p:txBody>
      </p:sp>
      <p:sp>
        <p:nvSpPr>
          <p:cNvPr id="6" name="Text Placeholder 5">
            <a:extLst>
              <a:ext uri="{FF2B5EF4-FFF2-40B4-BE49-F238E27FC236}">
                <a16:creationId xmlns:a16="http://schemas.microsoft.com/office/drawing/2014/main" id="{CDCC6496-E9F5-46C2-BBCF-9A5394864625}"/>
              </a:ext>
            </a:extLst>
          </p:cNvPr>
          <p:cNvSpPr>
            <a:spLocks noGrp="1"/>
          </p:cNvSpPr>
          <p:nvPr>
            <p:ph type="body" sz="quarter" idx="12"/>
          </p:nvPr>
        </p:nvSpPr>
        <p:spPr>
          <a:xfrm>
            <a:off x="320674" y="1103438"/>
            <a:ext cx="11550651" cy="4887912"/>
          </a:xfrm>
          <a:prstGeom prst="rect">
            <a:avLst/>
          </a:prstGeom>
        </p:spPr>
        <p:txBody>
          <a:bodyPr/>
          <a:lstStyle>
            <a:lvl1pPr marL="0" indent="0">
              <a:buFontTx/>
              <a:buNone/>
              <a:defRPr sz="2400" b="0" cap="none" baseline="0">
                <a:solidFill>
                  <a:srgbClr val="4BC3FF"/>
                </a:solidFill>
                <a:latin typeface="+mn-lt"/>
                <a:cs typeface="Browallia New" panose="020B0604020202020204" pitchFamily="34" charset="-34"/>
              </a:defRPr>
            </a:lvl1pPr>
            <a:lvl2pPr marL="460375" indent="-230188">
              <a:lnSpc>
                <a:spcPct val="100000"/>
              </a:lnSpc>
              <a:spcBef>
                <a:spcPts val="0"/>
              </a:spcBef>
              <a:spcAft>
                <a:spcPts val="600"/>
              </a:spcAft>
              <a:defRPr sz="1800">
                <a:solidFill>
                  <a:schemeClr val="bg2">
                    <a:lumMod val="50000"/>
                  </a:schemeClr>
                </a:solidFill>
              </a:defRPr>
            </a:lvl2pPr>
            <a:lvl3pPr>
              <a:defRPr sz="16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BF197DB-9FEE-489B-81CC-B702690F3F81}"/>
              </a:ext>
            </a:extLst>
          </p:cNvPr>
          <p:cNvSpPr>
            <a:spLocks noGrp="1"/>
          </p:cNvSpPr>
          <p:nvPr>
            <p:ph type="body" sz="quarter" idx="13"/>
          </p:nvPr>
        </p:nvSpPr>
        <p:spPr>
          <a:xfrm>
            <a:off x="360362" y="103575"/>
            <a:ext cx="9820501" cy="512762"/>
          </a:xfrm>
          <a:prstGeom prst="rect">
            <a:avLst/>
          </a:prstGeom>
        </p:spPr>
        <p:txBody>
          <a:bodyPr anchor="ctr"/>
          <a:lstStyle>
            <a:lvl1pPr marL="0" indent="0">
              <a:buNone/>
              <a:defRPr sz="2400" cap="all" baseline="0">
                <a:solidFill>
                  <a:schemeClr val="bg1"/>
                </a:solidFill>
                <a:latin typeface="+mn-lt"/>
                <a:cs typeface="Browallia New" panose="020B0604020202020204" pitchFamily="34" charset="-34"/>
              </a:defRPr>
            </a:lvl1pPr>
          </a:lstStyle>
          <a:p>
            <a:pPr lvl="0"/>
            <a:r>
              <a:rPr lang="en-US" dirty="0"/>
              <a:t>Click to edit Master text style</a:t>
            </a:r>
          </a:p>
        </p:txBody>
      </p:sp>
    </p:spTree>
    <p:extLst>
      <p:ext uri="{BB962C8B-B14F-4D97-AF65-F5344CB8AC3E}">
        <p14:creationId xmlns:p14="http://schemas.microsoft.com/office/powerpoint/2010/main" val="284521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86F7F0A-3B17-41E3-9F12-E55F32C82BB9}"/>
              </a:ext>
            </a:extLst>
          </p:cNvPr>
          <p:cNvSpPr>
            <a:spLocks noGrp="1"/>
          </p:cNvSpPr>
          <p:nvPr>
            <p:ph type="ftr" sz="quarter" idx="10"/>
          </p:nvPr>
        </p:nvSpPr>
        <p:spPr/>
        <p:txBody>
          <a:bodyPr/>
          <a:lstStyle/>
          <a:p>
            <a:r>
              <a:rPr lang="en-US" dirty="0"/>
              <a:t>Confidential Information of PCR</a:t>
            </a:r>
          </a:p>
        </p:txBody>
      </p:sp>
      <p:sp>
        <p:nvSpPr>
          <p:cNvPr id="6" name="Text Placeholder 3">
            <a:extLst>
              <a:ext uri="{FF2B5EF4-FFF2-40B4-BE49-F238E27FC236}">
                <a16:creationId xmlns:a16="http://schemas.microsoft.com/office/drawing/2014/main" id="{DD6D9769-5F7E-4C30-AE53-D6F04E0DF1B2}"/>
              </a:ext>
            </a:extLst>
          </p:cNvPr>
          <p:cNvSpPr>
            <a:spLocks noGrp="1"/>
          </p:cNvSpPr>
          <p:nvPr>
            <p:ph type="body" sz="quarter" idx="13"/>
          </p:nvPr>
        </p:nvSpPr>
        <p:spPr>
          <a:xfrm>
            <a:off x="360362" y="103575"/>
            <a:ext cx="9820501" cy="512762"/>
          </a:xfrm>
          <a:prstGeom prst="rect">
            <a:avLst/>
          </a:prstGeom>
        </p:spPr>
        <p:txBody>
          <a:bodyPr anchor="ctr"/>
          <a:lstStyle>
            <a:lvl1pPr marL="0" indent="0">
              <a:buNone/>
              <a:defRPr sz="2400" cap="all" baseline="0">
                <a:solidFill>
                  <a:schemeClr val="bg1"/>
                </a:solidFill>
                <a:latin typeface="+mn-lt"/>
                <a:cs typeface="Browallia New" panose="020B0604020202020204" pitchFamily="34" charset="-34"/>
              </a:defRPr>
            </a:lvl1pPr>
          </a:lstStyle>
          <a:p>
            <a:pPr lvl="0"/>
            <a:r>
              <a:rPr lang="en-US" dirty="0"/>
              <a:t>Click to edit Master text style</a:t>
            </a:r>
          </a:p>
        </p:txBody>
      </p:sp>
    </p:spTree>
    <p:extLst>
      <p:ext uri="{BB962C8B-B14F-4D97-AF65-F5344CB8AC3E}">
        <p14:creationId xmlns:p14="http://schemas.microsoft.com/office/powerpoint/2010/main" val="373495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t="-13000" b="-1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76E3F1-99FD-4290-92F7-597AA4DC723C}"/>
              </a:ext>
            </a:extLst>
          </p:cNvPr>
          <p:cNvSpPr/>
          <p:nvPr userDrawn="1"/>
        </p:nvSpPr>
        <p:spPr>
          <a:xfrm>
            <a:off x="0" y="0"/>
            <a:ext cx="12192000" cy="6858000"/>
          </a:xfrm>
          <a:prstGeom prst="rect">
            <a:avLst/>
          </a:prstGeom>
          <a:solidFill>
            <a:srgbClr val="006FEA">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600" baseline="0" dirty="0"/>
          </a:p>
        </p:txBody>
      </p:sp>
    </p:spTree>
    <p:extLst>
      <p:ext uri="{BB962C8B-B14F-4D97-AF65-F5344CB8AC3E}">
        <p14:creationId xmlns:p14="http://schemas.microsoft.com/office/powerpoint/2010/main" val="649598258"/>
      </p:ext>
    </p:extLst>
  </p:cSld>
  <p:clrMap bg1="lt1" tx1="dk1" bg2="lt2" tx2="dk2" accent1="accent1" accent2="accent2" accent3="accent3" accent4="accent4" accent5="accent5" accent6="accent6" hlink="hlink" folHlink="folHlink"/>
  <p:sldLayoutIdLst>
    <p:sldLayoutId id="214748368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2000" kern="1200" cap="all" spc="600" baseline="0">
          <a:solidFill>
            <a:schemeClr val="accent5">
              <a:lumMod val="60000"/>
              <a:lumOff val="40000"/>
            </a:schemeClr>
          </a:solidFill>
          <a:latin typeface="+mn-lt"/>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4028434"/>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8AAB76-9D2A-4FD7-A968-C85D6299B3DB}"/>
              </a:ext>
            </a:extLst>
          </p:cNvPr>
          <p:cNvPicPr>
            <a:picLocks noChangeAspect="1"/>
          </p:cNvPicPr>
          <p:nvPr userDrawn="1"/>
        </p:nvPicPr>
        <p:blipFill rotWithShape="1">
          <a:blip r:embed="rId4"/>
          <a:srcRect r="557"/>
          <a:stretch/>
        </p:blipFill>
        <p:spPr>
          <a:xfrm>
            <a:off x="-8140" y="1"/>
            <a:ext cx="12200140" cy="770452"/>
          </a:xfrm>
          <a:prstGeom prst="rect">
            <a:avLst/>
          </a:prstGeom>
        </p:spPr>
      </p:pic>
      <p:sp>
        <p:nvSpPr>
          <p:cNvPr id="12" name="Rectangle 11">
            <a:extLst>
              <a:ext uri="{FF2B5EF4-FFF2-40B4-BE49-F238E27FC236}">
                <a16:creationId xmlns:a16="http://schemas.microsoft.com/office/drawing/2014/main" id="{0E44FD1A-DEC8-4065-9EF1-65DB3B63F60D}"/>
              </a:ext>
            </a:extLst>
          </p:cNvPr>
          <p:cNvSpPr/>
          <p:nvPr userDrawn="1"/>
        </p:nvSpPr>
        <p:spPr>
          <a:xfrm>
            <a:off x="0" y="6478450"/>
            <a:ext cx="12196070" cy="373023"/>
          </a:xfrm>
          <a:prstGeom prst="rect">
            <a:avLst/>
          </a:prstGeom>
          <a:solidFill>
            <a:srgbClr val="4B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C5265CC3-168F-4971-8F6E-EE572576256B}"/>
              </a:ext>
            </a:extLst>
          </p:cNvPr>
          <p:cNvCxnSpPr/>
          <p:nvPr userDrawn="1"/>
        </p:nvCxnSpPr>
        <p:spPr>
          <a:xfrm>
            <a:off x="-5" y="105644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8F53373-2F38-4420-9837-21AC69687734}"/>
              </a:ext>
            </a:extLst>
          </p:cNvPr>
          <p:cNvSpPr/>
          <p:nvPr userDrawn="1"/>
        </p:nvSpPr>
        <p:spPr>
          <a:xfrm>
            <a:off x="-4070" y="724733"/>
            <a:ext cx="12196070" cy="45719"/>
          </a:xfrm>
          <a:prstGeom prst="rect">
            <a:avLst/>
          </a:prstGeom>
          <a:solidFill>
            <a:srgbClr val="4B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6">
            <a:extLst>
              <a:ext uri="{FF2B5EF4-FFF2-40B4-BE49-F238E27FC236}">
                <a16:creationId xmlns:a16="http://schemas.microsoft.com/office/drawing/2014/main" id="{6FEFDAAB-6525-423E-9EDE-072F04D97CC0}"/>
              </a:ext>
            </a:extLst>
          </p:cNvPr>
          <p:cNvSpPr>
            <a:spLocks noGrp="1"/>
          </p:cNvSpPr>
          <p:nvPr>
            <p:ph type="ftr" sz="quarter" idx="3"/>
          </p:nvPr>
        </p:nvSpPr>
        <p:spPr>
          <a:xfrm>
            <a:off x="-4070" y="6478451"/>
            <a:ext cx="4114800" cy="365125"/>
          </a:xfrm>
          <a:prstGeom prst="rect">
            <a:avLst/>
          </a:prstGeom>
        </p:spPr>
        <p:txBody>
          <a:bodyPr vert="horz" lIns="91440" tIns="45720" rIns="91440" bIns="45720" rtlCol="0" anchor="ctr"/>
          <a:lstStyle>
            <a:lvl1pPr algn="l">
              <a:defRPr sz="1200">
                <a:solidFill>
                  <a:schemeClr val="bg1"/>
                </a:solidFill>
              </a:defRPr>
            </a:lvl1pPr>
          </a:lstStyle>
          <a:p>
            <a:r>
              <a:rPr lang="en-US" dirty="0"/>
              <a:t>Confidential Information of PCR</a:t>
            </a:r>
          </a:p>
        </p:txBody>
      </p:sp>
      <p:sp>
        <p:nvSpPr>
          <p:cNvPr id="9" name="Slide Number Placeholder 15">
            <a:extLst>
              <a:ext uri="{FF2B5EF4-FFF2-40B4-BE49-F238E27FC236}">
                <a16:creationId xmlns:a16="http://schemas.microsoft.com/office/drawing/2014/main" id="{2224894E-F7FC-4F97-BFE2-14F28800A9EF}"/>
              </a:ext>
            </a:extLst>
          </p:cNvPr>
          <p:cNvSpPr txBox="1">
            <a:spLocks/>
          </p:cNvSpPr>
          <p:nvPr userDrawn="1"/>
        </p:nvSpPr>
        <p:spPr>
          <a:xfrm>
            <a:off x="11716161" y="6478452"/>
            <a:ext cx="475839"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7AD0D-4197-4C21-9197-318BDCBE2213}" type="slidenum">
              <a:rPr lang="en-US" smtClean="0"/>
              <a:pPr/>
              <a:t>‹#›</a:t>
            </a:fld>
            <a:endParaRPr lang="en-US" dirty="0"/>
          </a:p>
        </p:txBody>
      </p:sp>
      <p:pic>
        <p:nvPicPr>
          <p:cNvPr id="13" name="Picture 12">
            <a:extLst>
              <a:ext uri="{FF2B5EF4-FFF2-40B4-BE49-F238E27FC236}">
                <a16:creationId xmlns:a16="http://schemas.microsoft.com/office/drawing/2014/main" id="{1659D800-06AF-4B4D-8490-F91FF565E0D4}"/>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t="33534" b="33157"/>
          <a:stretch/>
        </p:blipFill>
        <p:spPr>
          <a:xfrm>
            <a:off x="10560556" y="172264"/>
            <a:ext cx="1335801" cy="369332"/>
          </a:xfrm>
          <a:prstGeom prst="rect">
            <a:avLst/>
          </a:prstGeom>
        </p:spPr>
      </p:pic>
    </p:spTree>
    <p:extLst>
      <p:ext uri="{BB962C8B-B14F-4D97-AF65-F5344CB8AC3E}">
        <p14:creationId xmlns:p14="http://schemas.microsoft.com/office/powerpoint/2010/main" val="3713808515"/>
      </p:ext>
    </p:extLst>
  </p:cSld>
  <p:clrMap bg1="lt1" tx1="dk1" bg2="lt2" tx2="dk2" accent1="accent1" accent2="accent2" accent3="accent3" accent4="accent4" accent5="accent5" accent6="accent6" hlink="hlink" folHlink="folHlink"/>
  <p:sldLayoutIdLst>
    <p:sldLayoutId id="2147483679" r:id="rId1"/>
    <p:sldLayoutId id="2147483675"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1800" kern="1200" cap="all" spc="300" baseline="0">
          <a:solidFill>
            <a:schemeClr val="bg1"/>
          </a:solidFill>
          <a:latin typeface="+mn-lt"/>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sv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65810B4-8EEF-4172-902A-ED9B4D309890}"/>
              </a:ext>
            </a:extLst>
          </p:cNvPr>
          <p:cNvSpPr>
            <a:spLocks noGrp="1"/>
          </p:cNvSpPr>
          <p:nvPr>
            <p:ph type="body" sz="quarter" idx="10"/>
          </p:nvPr>
        </p:nvSpPr>
        <p:spPr/>
        <p:txBody>
          <a:bodyPr/>
          <a:lstStyle/>
          <a:p>
            <a:r>
              <a:rPr lang="en-US" dirty="0"/>
              <a:t>GREAT DATA. GREAT INSIGHTS.</a:t>
            </a:r>
          </a:p>
        </p:txBody>
      </p:sp>
      <p:sp>
        <p:nvSpPr>
          <p:cNvPr id="9" name="Text Placeholder 8">
            <a:extLst>
              <a:ext uri="{FF2B5EF4-FFF2-40B4-BE49-F238E27FC236}">
                <a16:creationId xmlns:a16="http://schemas.microsoft.com/office/drawing/2014/main" id="{20E91E3F-1321-4BF3-A68C-2202067BD270}"/>
              </a:ext>
            </a:extLst>
          </p:cNvPr>
          <p:cNvSpPr>
            <a:spLocks noGrp="1"/>
          </p:cNvSpPr>
          <p:nvPr>
            <p:ph type="body" sz="quarter" idx="11"/>
          </p:nvPr>
        </p:nvSpPr>
        <p:spPr/>
        <p:txBody>
          <a:bodyPr/>
          <a:lstStyle/>
          <a:p>
            <a:r>
              <a:rPr lang="en-US" b="0" dirty="0"/>
              <a:t>HELPING FAMILY OFFICES ACHIEVE DATA INDEPENDENCE</a:t>
            </a:r>
          </a:p>
        </p:txBody>
      </p:sp>
      <p:sp>
        <p:nvSpPr>
          <p:cNvPr id="4" name="Text Placeholder 3">
            <a:extLst>
              <a:ext uri="{FF2B5EF4-FFF2-40B4-BE49-F238E27FC236}">
                <a16:creationId xmlns:a16="http://schemas.microsoft.com/office/drawing/2014/main" id="{2BEAAF68-1D0F-4B84-BD7E-EEEC1CC2652D}"/>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55008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0727B33-58EF-4232-8C58-88F44248CC5F}"/>
              </a:ext>
            </a:extLst>
          </p:cNvPr>
          <p:cNvSpPr txBox="1"/>
          <p:nvPr/>
        </p:nvSpPr>
        <p:spPr>
          <a:xfrm>
            <a:off x="7841180" y="876211"/>
            <a:ext cx="748923"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E7E6E6"/>
                </a:solidFill>
                <a:effectLst/>
                <a:uLnTx/>
                <a:uFillTx/>
                <a:latin typeface="Arial Black" panose="020B0A04020102020204" pitchFamily="34" charset="0"/>
                <a:ea typeface="+mn-ea"/>
                <a:cs typeface="+mn-cs"/>
              </a:rPr>
              <a:t>3</a:t>
            </a:r>
          </a:p>
        </p:txBody>
      </p:sp>
      <p:sp>
        <p:nvSpPr>
          <p:cNvPr id="14" name="TextBox 13">
            <a:extLst>
              <a:ext uri="{FF2B5EF4-FFF2-40B4-BE49-F238E27FC236}">
                <a16:creationId xmlns:a16="http://schemas.microsoft.com/office/drawing/2014/main" id="{535844A3-65FD-45FD-8816-B3D6B8029C10}"/>
              </a:ext>
            </a:extLst>
          </p:cNvPr>
          <p:cNvSpPr txBox="1"/>
          <p:nvPr/>
        </p:nvSpPr>
        <p:spPr>
          <a:xfrm>
            <a:off x="4206878" y="876211"/>
            <a:ext cx="748923"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E7E6E6"/>
                </a:solidFill>
                <a:effectLst/>
                <a:uLnTx/>
                <a:uFillTx/>
                <a:latin typeface="Arial Black" panose="020B0A04020102020204" pitchFamily="34" charset="0"/>
                <a:ea typeface="+mn-ea"/>
                <a:cs typeface="+mn-cs"/>
              </a:rPr>
              <a:t>2</a:t>
            </a:r>
          </a:p>
        </p:txBody>
      </p:sp>
      <p:sp>
        <p:nvSpPr>
          <p:cNvPr id="2" name="Text Placeholder 1">
            <a:extLst>
              <a:ext uri="{FF2B5EF4-FFF2-40B4-BE49-F238E27FC236}">
                <a16:creationId xmlns:a16="http://schemas.microsoft.com/office/drawing/2014/main" id="{47CED6EA-573F-47FC-9400-BA54E4003C33}"/>
              </a:ext>
            </a:extLst>
          </p:cNvPr>
          <p:cNvSpPr>
            <a:spLocks noGrp="1"/>
          </p:cNvSpPr>
          <p:nvPr>
            <p:ph type="body" sz="quarter" idx="13"/>
          </p:nvPr>
        </p:nvSpPr>
        <p:spPr/>
        <p:txBody>
          <a:bodyPr/>
          <a:lstStyle/>
          <a:p>
            <a:r>
              <a:rPr lang="en-US" dirty="0">
                <a:solidFill>
                  <a:srgbClr val="4BC3FF"/>
                </a:solidFill>
                <a:latin typeface="Arial Black" panose="020B0A04020102020204" pitchFamily="34" charset="0"/>
              </a:rPr>
              <a:t>#7 </a:t>
            </a:r>
            <a:r>
              <a:rPr lang="en-US" dirty="0"/>
              <a:t>MORE THAN A BLACK BOX</a:t>
            </a:r>
          </a:p>
        </p:txBody>
      </p:sp>
      <p:sp>
        <p:nvSpPr>
          <p:cNvPr id="3" name="TextBox 2">
            <a:extLst>
              <a:ext uri="{FF2B5EF4-FFF2-40B4-BE49-F238E27FC236}">
                <a16:creationId xmlns:a16="http://schemas.microsoft.com/office/drawing/2014/main" id="{589F57EE-83FC-466E-98A7-80CEC60314F6}"/>
              </a:ext>
            </a:extLst>
          </p:cNvPr>
          <p:cNvSpPr txBox="1"/>
          <p:nvPr/>
        </p:nvSpPr>
        <p:spPr>
          <a:xfrm>
            <a:off x="242362" y="910738"/>
            <a:ext cx="748923"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E7E6E6"/>
                </a:solidFill>
                <a:effectLst/>
                <a:uLnTx/>
                <a:uFillTx/>
                <a:latin typeface="Arial Black" panose="020B0A04020102020204" pitchFamily="34" charset="0"/>
                <a:ea typeface="+mn-ea"/>
                <a:cs typeface="+mn-cs"/>
              </a:rPr>
              <a:t>1</a:t>
            </a:r>
          </a:p>
        </p:txBody>
      </p:sp>
      <p:pic>
        <p:nvPicPr>
          <p:cNvPr id="4" name="Picture 3">
            <a:extLst>
              <a:ext uri="{FF2B5EF4-FFF2-40B4-BE49-F238E27FC236}">
                <a16:creationId xmlns:a16="http://schemas.microsoft.com/office/drawing/2014/main" id="{F730F3D4-4E67-4FC1-B405-76AF66902B56}"/>
              </a:ext>
            </a:extLst>
          </p:cNvPr>
          <p:cNvPicPr>
            <a:picLocks noChangeAspect="1"/>
          </p:cNvPicPr>
          <p:nvPr/>
        </p:nvPicPr>
        <p:blipFill rotWithShape="1">
          <a:blip r:embed="rId2"/>
          <a:srcRect l="1670" t="4818" r="2120" b="7276"/>
          <a:stretch/>
        </p:blipFill>
        <p:spPr>
          <a:xfrm>
            <a:off x="6096000" y="2578636"/>
            <a:ext cx="5302753" cy="29264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29B62148-70AF-4B39-8E14-CE3332A85BC6}"/>
              </a:ext>
            </a:extLst>
          </p:cNvPr>
          <p:cNvPicPr>
            <a:picLocks noChangeAspect="1"/>
          </p:cNvPicPr>
          <p:nvPr/>
        </p:nvPicPr>
        <p:blipFill>
          <a:blip r:embed="rId3"/>
          <a:stretch>
            <a:fillRect/>
          </a:stretch>
        </p:blipFill>
        <p:spPr>
          <a:xfrm>
            <a:off x="593761" y="2578636"/>
            <a:ext cx="5215376" cy="2920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1F66168A-264D-4B13-880E-6AD8BCD2CC81}"/>
              </a:ext>
            </a:extLst>
          </p:cNvPr>
          <p:cNvSpPr/>
          <p:nvPr/>
        </p:nvSpPr>
        <p:spPr>
          <a:xfrm>
            <a:off x="593761" y="2594397"/>
            <a:ext cx="5215376" cy="220523"/>
          </a:xfrm>
          <a:prstGeom prst="rect">
            <a:avLst/>
          </a:prstGeom>
          <a:solidFill>
            <a:srgbClr val="4BC3FF"/>
          </a:solidFill>
          <a:ln>
            <a:solidFill>
              <a:srgbClr val="4BC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ENROLLMENT TRACKING (Sample)</a:t>
            </a: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96A090C-97DB-4638-99BF-544B3E0DB61E}"/>
              </a:ext>
            </a:extLst>
          </p:cNvPr>
          <p:cNvSpPr/>
          <p:nvPr/>
        </p:nvSpPr>
        <p:spPr>
          <a:xfrm>
            <a:off x="6139688" y="2578637"/>
            <a:ext cx="5224998" cy="190180"/>
          </a:xfrm>
          <a:prstGeom prst="rect">
            <a:avLst/>
          </a:prstGeom>
          <a:solidFill>
            <a:srgbClr val="4BC3FF"/>
          </a:solidFill>
          <a:ln>
            <a:solidFill>
              <a:srgbClr val="4BC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STATEMENT TRACKING (Sample)</a:t>
            </a: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2116C5-51A7-4F66-A42C-3DBD125EAD93}"/>
              </a:ext>
            </a:extLst>
          </p:cNvPr>
          <p:cNvSpPr/>
          <p:nvPr/>
        </p:nvSpPr>
        <p:spPr>
          <a:xfrm>
            <a:off x="533886" y="5636014"/>
            <a:ext cx="494789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50000"/>
                  </a:srgbClr>
                </a:solidFill>
                <a:effectLst/>
                <a:uLnTx/>
                <a:uFillTx/>
                <a:latin typeface="Calibri" panose="020F0502020204030204"/>
                <a:ea typeface="Roboto Black" panose="02000000000000000000" pitchFamily="2" charset="0"/>
                <a:cs typeface="+mn-cs"/>
              </a:rPr>
              <a:t>Pending Enrollments | Signature  Status | Manager Acceptance | Data Flow | Workflow</a:t>
            </a:r>
            <a:endParaRPr kumimoji="0" lang="en-US" sz="10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FB2C964E-6CF1-4F1B-A027-E6D3C7452C7D}"/>
              </a:ext>
            </a:extLst>
          </p:cNvPr>
          <p:cNvSpPr/>
          <p:nvPr/>
        </p:nvSpPr>
        <p:spPr>
          <a:xfrm>
            <a:off x="5980585" y="5636013"/>
            <a:ext cx="523738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50000"/>
                  </a:srgbClr>
                </a:solidFill>
                <a:effectLst/>
                <a:uLnTx/>
                <a:uFillTx/>
                <a:latin typeface="Calibri" panose="020F0502020204030204"/>
                <a:ea typeface="Roboto Black" panose="02000000000000000000" pitchFamily="2" charset="0"/>
                <a:cs typeface="+mn-cs"/>
              </a:rPr>
              <a:t>Expected Statements | Follow-up | Manager Quality and Timeliness | Link to Documents | Workflow</a:t>
            </a:r>
            <a:endParaRPr kumimoji="0" lang="en-US" sz="10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76A2BFD-0E0E-47F5-85B6-E9C708BFCBF8}"/>
              </a:ext>
            </a:extLst>
          </p:cNvPr>
          <p:cNvSpPr/>
          <p:nvPr/>
        </p:nvSpPr>
        <p:spPr>
          <a:xfrm>
            <a:off x="533886" y="1220191"/>
            <a:ext cx="3486720" cy="1036181"/>
          </a:xfrm>
          <a:prstGeom prst="rect">
            <a:avLst/>
          </a:prstGeom>
        </p:spPr>
        <p:txBody>
          <a:bodyPr wrap="square">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BC3FF"/>
                </a:solidFill>
                <a:effectLst/>
                <a:uLnTx/>
                <a:uFillTx/>
                <a:ea typeface="Roboto Black" panose="02000000000000000000" pitchFamily="2" charset="0"/>
                <a:cs typeface="Browallia New" panose="020B0604020202020204" pitchFamily="34" charset="-34"/>
              </a:rPr>
              <a:t>Transparent</a:t>
            </a:r>
            <a:endParaRPr kumimoji="0" lang="en-US" sz="3200" b="1" i="0" u="none" strike="noStrike" kern="1200" cap="none" spc="0" normalizeH="0" baseline="0" noProof="0" dirty="0">
              <a:ln>
                <a:noFill/>
              </a:ln>
              <a:solidFill>
                <a:srgbClr val="4BC3FF"/>
              </a:solidFill>
              <a:effectLst/>
              <a:uLnTx/>
              <a:uFillTx/>
              <a:ea typeface="Roboto Black" panose="02000000000000000000" pitchFamily="2" charset="0"/>
              <a:cs typeface="Browallia New" panose="020B0604020202020204" pitchFamily="34" charset="-3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Provides visibility on all processing including timeliness, quality, workflows and problem resolution.</a:t>
            </a:r>
            <a:endPar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5D9A879-9C83-4376-897C-AD5B6C56A179}"/>
              </a:ext>
            </a:extLst>
          </p:cNvPr>
          <p:cNvSpPr/>
          <p:nvPr/>
        </p:nvSpPr>
        <p:spPr>
          <a:xfrm>
            <a:off x="4467900" y="1220191"/>
            <a:ext cx="3205745" cy="1036181"/>
          </a:xfrm>
          <a:prstGeom prst="rect">
            <a:avLst/>
          </a:prstGeom>
        </p:spPr>
        <p:txBody>
          <a:bodyPr wrap="square">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BC3FF"/>
                </a:solidFill>
                <a:effectLst/>
                <a:uLnTx/>
                <a:uFillTx/>
                <a:ea typeface="Roboto Black" panose="02000000000000000000" pitchFamily="2" charset="0"/>
                <a:cs typeface="Browallia New" panose="020B0604020202020204" pitchFamily="34" charset="-34"/>
              </a:rPr>
              <a:t>Customizable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50+ Views Easily customized to match a firm’s organization and workflow needs.</a:t>
            </a:r>
            <a:endPar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02782A9-9737-46B6-9B7B-566D6822503C}"/>
              </a:ext>
            </a:extLst>
          </p:cNvPr>
          <p:cNvSpPr/>
          <p:nvPr/>
        </p:nvSpPr>
        <p:spPr>
          <a:xfrm>
            <a:off x="8215641" y="1207830"/>
            <a:ext cx="3486720" cy="1036181"/>
          </a:xfrm>
          <a:prstGeom prst="rect">
            <a:avLst/>
          </a:prstGeom>
        </p:spPr>
        <p:txBody>
          <a:bodyPr wrap="square">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BC3FF"/>
                </a:solidFill>
                <a:effectLst/>
                <a:uLnTx/>
                <a:uFillTx/>
                <a:ea typeface="Roboto Black" panose="02000000000000000000" pitchFamily="2" charset="0"/>
                <a:cs typeface="Browallia New" panose="020B0604020202020204" pitchFamily="34" charset="-34"/>
              </a:rPr>
              <a:t>Extensible</a:t>
            </a:r>
            <a:endParaRPr kumimoji="0" lang="en-US" sz="3200" b="1" i="0" u="none" strike="noStrike" kern="1200" cap="none" spc="0" normalizeH="0" baseline="0" noProof="0" dirty="0">
              <a:ln>
                <a:noFill/>
              </a:ln>
              <a:solidFill>
                <a:srgbClr val="4BC3FF"/>
              </a:solidFill>
              <a:effectLst/>
              <a:uLnTx/>
              <a:uFillTx/>
              <a:ea typeface="Roboto Black" panose="02000000000000000000" pitchFamily="2" charset="0"/>
              <a:cs typeface="Browallia New" panose="020B0604020202020204" pitchFamily="34" charset="-3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Allows surfacing data from other non-PCR data sources for easy analysis and correlation</a:t>
            </a:r>
            <a:endPar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843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7DCA11D-2C14-4607-B1AE-C0E14422654D}"/>
              </a:ext>
            </a:extLst>
          </p:cNvPr>
          <p:cNvSpPr>
            <a:spLocks noGrp="1"/>
          </p:cNvSpPr>
          <p:nvPr>
            <p:ph type="body" sz="quarter" idx="10"/>
          </p:nvPr>
        </p:nvSpPr>
        <p:spPr/>
        <p:txBody>
          <a:bodyPr/>
          <a:lstStyle/>
          <a:p>
            <a:r>
              <a:rPr lang="en-US" sz="4400" dirty="0"/>
              <a:t>Thank YOU.</a:t>
            </a:r>
          </a:p>
        </p:txBody>
      </p:sp>
      <p:sp>
        <p:nvSpPr>
          <p:cNvPr id="5" name="Text Placeholder 4">
            <a:extLst>
              <a:ext uri="{FF2B5EF4-FFF2-40B4-BE49-F238E27FC236}">
                <a16:creationId xmlns:a16="http://schemas.microsoft.com/office/drawing/2014/main" id="{991FEC2E-B4E6-49C0-9E36-8F26E5A1F6BF}"/>
              </a:ext>
            </a:extLst>
          </p:cNvPr>
          <p:cNvSpPr>
            <a:spLocks noGrp="1"/>
          </p:cNvSpPr>
          <p:nvPr>
            <p:ph type="body" sz="quarter" idx="11"/>
          </p:nvPr>
        </p:nvSpPr>
        <p:spPr/>
        <p:txBody>
          <a:bodyPr/>
          <a:lstStyle/>
          <a:p>
            <a:r>
              <a:rPr lang="en-US" dirty="0"/>
              <a:t> </a:t>
            </a:r>
          </a:p>
        </p:txBody>
      </p:sp>
      <p:sp>
        <p:nvSpPr>
          <p:cNvPr id="2" name="Text Placeholder 1">
            <a:extLst>
              <a:ext uri="{FF2B5EF4-FFF2-40B4-BE49-F238E27FC236}">
                <a16:creationId xmlns:a16="http://schemas.microsoft.com/office/drawing/2014/main" id="{59491140-5F5C-4D50-92C8-2ABDE6688EA0}"/>
              </a:ext>
            </a:extLst>
          </p:cNvPr>
          <p:cNvSpPr>
            <a:spLocks noGrp="1"/>
          </p:cNvSpPr>
          <p:nvPr>
            <p:ph type="body" sz="quarter" idx="12"/>
          </p:nvPr>
        </p:nvSpPr>
        <p:spPr/>
        <p:txBody>
          <a:bodyPr/>
          <a:lstStyle/>
          <a:p>
            <a:r>
              <a:rPr lang="en-US" dirty="0"/>
              <a:t>Learn more at www.pcrinsights.com  |   sales@pcrinsights.com</a:t>
            </a:r>
          </a:p>
        </p:txBody>
      </p:sp>
    </p:spTree>
    <p:extLst>
      <p:ext uri="{BB962C8B-B14F-4D97-AF65-F5344CB8AC3E}">
        <p14:creationId xmlns:p14="http://schemas.microsoft.com/office/powerpoint/2010/main" val="280673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3B4FF2-C146-4FFB-8125-9ACDB56772B8}"/>
              </a:ext>
            </a:extLst>
          </p:cNvPr>
          <p:cNvSpPr>
            <a:spLocks noGrp="1"/>
          </p:cNvSpPr>
          <p:nvPr>
            <p:ph type="body" sz="quarter" idx="13"/>
          </p:nvPr>
        </p:nvSpPr>
        <p:spPr/>
        <p:txBody>
          <a:bodyPr/>
          <a:lstStyle/>
          <a:p>
            <a:r>
              <a:rPr lang="en-US" dirty="0"/>
              <a:t>ABOUT US</a:t>
            </a:r>
          </a:p>
        </p:txBody>
      </p:sp>
      <p:sp>
        <p:nvSpPr>
          <p:cNvPr id="6" name="Rectangle 5">
            <a:extLst>
              <a:ext uri="{FF2B5EF4-FFF2-40B4-BE49-F238E27FC236}">
                <a16:creationId xmlns:a16="http://schemas.microsoft.com/office/drawing/2014/main" id="{770BFA22-C065-45DE-8DC9-2E1AD4CD9B19}"/>
              </a:ext>
            </a:extLst>
          </p:cNvPr>
          <p:cNvSpPr/>
          <p:nvPr/>
        </p:nvSpPr>
        <p:spPr>
          <a:xfrm>
            <a:off x="631596" y="3070564"/>
            <a:ext cx="2392016" cy="2046714"/>
          </a:xfrm>
          <a:prstGeom prst="rect">
            <a:avLst/>
          </a:prstGeom>
        </p:spPr>
        <p:txBody>
          <a:bodyPr wrap="square">
            <a:spAutoFit/>
          </a:bodyPr>
          <a:lstStyle/>
          <a:p>
            <a:r>
              <a:rPr lang="en-US" sz="2800" b="1" dirty="0">
                <a:solidFill>
                  <a:srgbClr val="4BC3FF"/>
                </a:solidFill>
                <a:ea typeface="Roboto Black" panose="020B0604020202020204" charset="0"/>
                <a:cs typeface="Browallia New" panose="020B0604020202020204" pitchFamily="34" charset="-34"/>
              </a:rPr>
              <a:t>Experienced</a:t>
            </a:r>
            <a:endParaRPr lang="en-US" sz="4000" b="1" dirty="0">
              <a:solidFill>
                <a:srgbClr val="4BC3FF"/>
              </a:solidFill>
              <a:ea typeface="Roboto Black" panose="020B0604020202020204" charset="0"/>
              <a:cs typeface="Browallia New" panose="020B0604020202020204" pitchFamily="34" charset="-34"/>
            </a:endParaRPr>
          </a:p>
          <a:p>
            <a:pPr>
              <a:lnSpc>
                <a:spcPts val="1900"/>
              </a:lnSpc>
            </a:pPr>
            <a:r>
              <a:rPr lang="en-US" sz="1600" dirty="0">
                <a:solidFill>
                  <a:schemeClr val="bg1">
                    <a:lumMod val="65000"/>
                  </a:schemeClr>
                </a:solidFill>
                <a:ea typeface="Roboto Black" panose="02000000000000000000" pitchFamily="2" charset="0"/>
              </a:rPr>
              <a:t>Founded by 40 UHNW families and now serving nearly $500b in assets, the needs of the family office and their service providers are in our DNA.</a:t>
            </a:r>
          </a:p>
        </p:txBody>
      </p:sp>
      <p:sp>
        <p:nvSpPr>
          <p:cNvPr id="7" name="Rectangle 6">
            <a:extLst>
              <a:ext uri="{FF2B5EF4-FFF2-40B4-BE49-F238E27FC236}">
                <a16:creationId xmlns:a16="http://schemas.microsoft.com/office/drawing/2014/main" id="{D13D356F-F983-4C9F-9B41-334A50D9A88E}"/>
              </a:ext>
            </a:extLst>
          </p:cNvPr>
          <p:cNvSpPr/>
          <p:nvPr/>
        </p:nvSpPr>
        <p:spPr>
          <a:xfrm>
            <a:off x="6719933" y="3070564"/>
            <a:ext cx="2290349" cy="1956946"/>
          </a:xfrm>
          <a:prstGeom prst="rect">
            <a:avLst/>
          </a:prstGeom>
        </p:spPr>
        <p:txBody>
          <a:bodyPr wrap="square">
            <a:spAutoFit/>
          </a:bodyPr>
          <a:lstStyle/>
          <a:p>
            <a:r>
              <a:rPr lang="en-US" sz="2800" b="1" dirty="0">
                <a:solidFill>
                  <a:srgbClr val="4BC3FF"/>
                </a:solidFill>
                <a:ea typeface="Roboto Black" panose="020B0604020202020204" charset="0"/>
                <a:cs typeface="Browallia New" panose="020B0604020202020204" pitchFamily="34" charset="-34"/>
              </a:rPr>
              <a:t>Innovative</a:t>
            </a:r>
          </a:p>
          <a:p>
            <a:pPr>
              <a:lnSpc>
                <a:spcPts val="1900"/>
              </a:lnSpc>
            </a:pPr>
            <a:r>
              <a:rPr lang="en-US" sz="1600" dirty="0">
                <a:solidFill>
                  <a:schemeClr val="bg1">
                    <a:lumMod val="65000"/>
                  </a:schemeClr>
                </a:solidFill>
                <a:ea typeface="Roboto Black" panose="02000000000000000000" pitchFamily="2" charset="0"/>
              </a:rPr>
              <a:t>We have applied our 20 years of experience to a complete rethink of complex multi-asset class aggregation.</a:t>
            </a:r>
          </a:p>
          <a:p>
            <a:endParaRPr lang="en-US" sz="1400" dirty="0">
              <a:solidFill>
                <a:srgbClr val="3F73C3"/>
              </a:solidFill>
              <a:ea typeface="Roboto Black" panose="02000000000000000000" pitchFamily="2" charset="0"/>
            </a:endParaRPr>
          </a:p>
        </p:txBody>
      </p:sp>
      <p:sp>
        <p:nvSpPr>
          <p:cNvPr id="8" name="Rectangle 7">
            <a:extLst>
              <a:ext uri="{FF2B5EF4-FFF2-40B4-BE49-F238E27FC236}">
                <a16:creationId xmlns:a16="http://schemas.microsoft.com/office/drawing/2014/main" id="{A514C1A9-BE4C-4706-B45F-8437CC7AD732}"/>
              </a:ext>
            </a:extLst>
          </p:cNvPr>
          <p:cNvSpPr/>
          <p:nvPr/>
        </p:nvSpPr>
        <p:spPr>
          <a:xfrm>
            <a:off x="3727115" y="3070564"/>
            <a:ext cx="2654887" cy="1803058"/>
          </a:xfrm>
          <a:prstGeom prst="rect">
            <a:avLst/>
          </a:prstGeom>
        </p:spPr>
        <p:txBody>
          <a:bodyPr wrap="square">
            <a:spAutoFit/>
          </a:bodyPr>
          <a:lstStyle/>
          <a:p>
            <a:r>
              <a:rPr lang="en-US" sz="2800" b="1" dirty="0">
                <a:solidFill>
                  <a:srgbClr val="4BC3FF"/>
                </a:solidFill>
                <a:ea typeface="Roboto Black" panose="020B0604020202020204" charset="0"/>
                <a:cs typeface="Browallia New" panose="020B0604020202020204" pitchFamily="34" charset="-34"/>
              </a:rPr>
              <a:t>Trusted</a:t>
            </a:r>
          </a:p>
          <a:p>
            <a:pPr>
              <a:lnSpc>
                <a:spcPts val="1900"/>
              </a:lnSpc>
            </a:pPr>
            <a:r>
              <a:rPr lang="en-US" sz="1600" dirty="0">
                <a:solidFill>
                  <a:schemeClr val="bg1">
                    <a:lumMod val="65000"/>
                  </a:schemeClr>
                </a:solidFill>
                <a:ea typeface="Roboto Black" panose="02000000000000000000" pitchFamily="2" charset="0"/>
              </a:rPr>
              <a:t>Our clients include the most prestigious families, advisors, private banks, trusts, consultants and technology firms.</a:t>
            </a:r>
          </a:p>
        </p:txBody>
      </p:sp>
      <p:sp>
        <p:nvSpPr>
          <p:cNvPr id="9" name="Rectangle 8">
            <a:extLst>
              <a:ext uri="{FF2B5EF4-FFF2-40B4-BE49-F238E27FC236}">
                <a16:creationId xmlns:a16="http://schemas.microsoft.com/office/drawing/2014/main" id="{A7AC2CE8-D8AD-4593-A54A-542A4A2185B3}"/>
              </a:ext>
            </a:extLst>
          </p:cNvPr>
          <p:cNvSpPr/>
          <p:nvPr/>
        </p:nvSpPr>
        <p:spPr>
          <a:xfrm>
            <a:off x="9348212" y="3070564"/>
            <a:ext cx="2290349" cy="2046714"/>
          </a:xfrm>
          <a:prstGeom prst="rect">
            <a:avLst/>
          </a:prstGeom>
        </p:spPr>
        <p:txBody>
          <a:bodyPr wrap="square">
            <a:spAutoFit/>
          </a:bodyPr>
          <a:lstStyle/>
          <a:p>
            <a:r>
              <a:rPr lang="en-US" sz="2800" b="1" dirty="0">
                <a:solidFill>
                  <a:srgbClr val="4BC3FF"/>
                </a:solidFill>
                <a:ea typeface="Roboto Black" panose="020B0604020202020204" charset="0"/>
                <a:cs typeface="Browallia New" panose="020B0604020202020204" pitchFamily="34" charset="-34"/>
              </a:rPr>
              <a:t>Strategic</a:t>
            </a:r>
            <a:endParaRPr lang="en-US" sz="2400" b="1" dirty="0">
              <a:solidFill>
                <a:srgbClr val="4BC3FF"/>
              </a:solidFill>
              <a:ea typeface="Roboto Black" panose="020B0604020202020204" charset="0"/>
              <a:cs typeface="Browallia New" panose="020B0604020202020204" pitchFamily="34" charset="-34"/>
            </a:endParaRPr>
          </a:p>
          <a:p>
            <a:pPr>
              <a:lnSpc>
                <a:spcPts val="1900"/>
              </a:lnSpc>
            </a:pPr>
            <a:r>
              <a:rPr lang="en-US" sz="1600" dirty="0">
                <a:solidFill>
                  <a:schemeClr val="bg1">
                    <a:lumMod val="65000"/>
                  </a:schemeClr>
                </a:solidFill>
                <a:ea typeface="Roboto Black" panose="02000000000000000000" pitchFamily="2" charset="0"/>
              </a:rPr>
              <a:t>We are a strategic partner helping guide how firms leverage data to  benefit from the best wealth management technology has to offer.</a:t>
            </a:r>
          </a:p>
        </p:txBody>
      </p:sp>
      <p:sp>
        <p:nvSpPr>
          <p:cNvPr id="10" name="Rectangle 9">
            <a:extLst>
              <a:ext uri="{FF2B5EF4-FFF2-40B4-BE49-F238E27FC236}">
                <a16:creationId xmlns:a16="http://schemas.microsoft.com/office/drawing/2014/main" id="{1017EC6E-3192-433C-B88C-AEDCF2676BED}"/>
              </a:ext>
            </a:extLst>
          </p:cNvPr>
          <p:cNvSpPr/>
          <p:nvPr/>
        </p:nvSpPr>
        <p:spPr>
          <a:xfrm>
            <a:off x="1155764" y="1181731"/>
            <a:ext cx="9521686" cy="1323439"/>
          </a:xfrm>
          <a:prstGeom prst="rect">
            <a:avLst/>
          </a:prstGeom>
        </p:spPr>
        <p:txBody>
          <a:bodyPr wrap="square">
            <a:spAutoFit/>
          </a:bodyPr>
          <a:lstStyle/>
          <a:p>
            <a:pPr algn="ctr"/>
            <a:r>
              <a:rPr lang="en-US" sz="4000" dirty="0">
                <a:solidFill>
                  <a:srgbClr val="4BC3FF"/>
                </a:solidFill>
              </a:rPr>
              <a:t>Wealth Management’s Most Trusted </a:t>
            </a:r>
            <a:br>
              <a:rPr lang="en-US" sz="4000" dirty="0">
                <a:solidFill>
                  <a:srgbClr val="4BC3FF"/>
                </a:solidFill>
              </a:rPr>
            </a:br>
            <a:r>
              <a:rPr lang="en-US" sz="4000" dirty="0">
                <a:solidFill>
                  <a:srgbClr val="4BC3FF"/>
                </a:solidFill>
              </a:rPr>
              <a:t>Private Wealth Aggregation Utility</a:t>
            </a:r>
          </a:p>
        </p:txBody>
      </p:sp>
    </p:spTree>
    <p:extLst>
      <p:ext uri="{BB962C8B-B14F-4D97-AF65-F5344CB8AC3E}">
        <p14:creationId xmlns:p14="http://schemas.microsoft.com/office/powerpoint/2010/main" val="251329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8E92D6-338A-497E-A40C-02CA83A5A606}"/>
              </a:ext>
            </a:extLst>
          </p:cNvPr>
          <p:cNvSpPr>
            <a:spLocks noGrp="1"/>
          </p:cNvSpPr>
          <p:nvPr>
            <p:ph type="body" sz="quarter" idx="13"/>
          </p:nvPr>
        </p:nvSpPr>
        <p:spPr/>
        <p:txBody>
          <a:bodyPr/>
          <a:lstStyle/>
          <a:p>
            <a:r>
              <a:rPr lang="en-US" dirty="0"/>
              <a:t>FAMILY OFFICE SOLUTIONS</a:t>
            </a:r>
          </a:p>
        </p:txBody>
      </p:sp>
      <p:pic>
        <p:nvPicPr>
          <p:cNvPr id="2" name="Picture 1">
            <a:extLst>
              <a:ext uri="{FF2B5EF4-FFF2-40B4-BE49-F238E27FC236}">
                <a16:creationId xmlns:a16="http://schemas.microsoft.com/office/drawing/2014/main" id="{580FC975-CE0D-41DF-A4E4-282C98DBC963}"/>
              </a:ext>
            </a:extLst>
          </p:cNvPr>
          <p:cNvPicPr>
            <a:picLocks noChangeAspect="1"/>
          </p:cNvPicPr>
          <p:nvPr/>
        </p:nvPicPr>
        <p:blipFill>
          <a:blip r:embed="rId2"/>
          <a:stretch>
            <a:fillRect/>
          </a:stretch>
        </p:blipFill>
        <p:spPr>
          <a:xfrm>
            <a:off x="1424867" y="1215075"/>
            <a:ext cx="8755996" cy="4925748"/>
          </a:xfrm>
          <a:prstGeom prst="rect">
            <a:avLst/>
          </a:prstGeom>
        </p:spPr>
      </p:pic>
    </p:spTree>
    <p:extLst>
      <p:ext uri="{BB962C8B-B14F-4D97-AF65-F5344CB8AC3E}">
        <p14:creationId xmlns:p14="http://schemas.microsoft.com/office/powerpoint/2010/main" val="282107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A185D7B-151A-4C4E-BA33-550E39C5C242}"/>
              </a:ext>
            </a:extLst>
          </p:cNvPr>
          <p:cNvSpPr>
            <a:spLocks noGrp="1"/>
          </p:cNvSpPr>
          <p:nvPr>
            <p:ph type="body" sz="quarter" idx="13"/>
          </p:nvPr>
        </p:nvSpPr>
        <p:spPr/>
        <p:txBody>
          <a:bodyPr/>
          <a:lstStyle/>
          <a:p>
            <a:r>
              <a:rPr lang="en-US" dirty="0">
                <a:solidFill>
                  <a:srgbClr val="4BC3FF"/>
                </a:solidFill>
                <a:latin typeface="Arial Black" panose="020B0A04020102020204" pitchFamily="34" charset="0"/>
              </a:rPr>
              <a:t>#1 </a:t>
            </a:r>
            <a:r>
              <a:rPr lang="en-US" dirty="0"/>
              <a:t>STREAMLINED ACCOUNT ENROLLMENT</a:t>
            </a:r>
          </a:p>
        </p:txBody>
      </p:sp>
      <p:sp>
        <p:nvSpPr>
          <p:cNvPr id="5" name="Rectangle 4">
            <a:extLst>
              <a:ext uri="{FF2B5EF4-FFF2-40B4-BE49-F238E27FC236}">
                <a16:creationId xmlns:a16="http://schemas.microsoft.com/office/drawing/2014/main" id="{F7FBC38C-25BF-4F00-9793-DEB2463296CE}"/>
              </a:ext>
            </a:extLst>
          </p:cNvPr>
          <p:cNvSpPr/>
          <p:nvPr/>
        </p:nvSpPr>
        <p:spPr>
          <a:xfrm>
            <a:off x="1186071" y="1081355"/>
            <a:ext cx="9596762" cy="907941"/>
          </a:xfrm>
          <a:prstGeom prst="rect">
            <a:avLst/>
          </a:prstGeom>
        </p:spPr>
        <p:txBody>
          <a:bodyPr wrap="square">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BC3FF"/>
                </a:solidFill>
                <a:effectLst/>
                <a:uLnTx/>
                <a:uFillTx/>
                <a:latin typeface="Calibri" panose="020F0502020204030204"/>
                <a:ea typeface="Roboto Black" panose="020B0604020202020204" charset="0"/>
                <a:cs typeface="Aharoni" panose="02010803020104030203" pitchFamily="2" charset="-79"/>
              </a:rPr>
              <a:t>95% of PCR Accounts Are Enrolled Using our Digital Consent Technology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black">
                    <a:lumMod val="65000"/>
                    <a:lumOff val="35000"/>
                  </a:prstClr>
                </a:solidFill>
                <a:latin typeface="Calibri" panose="020F0502020204030204"/>
                <a:ea typeface="Roboto Black" panose="02000000000000000000" pitchFamily="2" charset="0"/>
                <a:cs typeface="Aharoni" panose="02010803020104030203" pitchFamily="2" charset="-79"/>
              </a:rPr>
              <a:t>We used the experience of 20 years serving private clients and managing 100’s of thousands of alternative accounts to develop the industries first digital consent platform for Letters of Authorization based aggregation.</a:t>
            </a:r>
            <a:endPar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Roboto Black" panose="02000000000000000000" pitchFamily="2" charset="0"/>
              <a:cs typeface="+mn-cs"/>
            </a:endParaRPr>
          </a:p>
        </p:txBody>
      </p:sp>
      <p:pic>
        <p:nvPicPr>
          <p:cNvPr id="6" name="Picture 5">
            <a:extLst>
              <a:ext uri="{FF2B5EF4-FFF2-40B4-BE49-F238E27FC236}">
                <a16:creationId xmlns:a16="http://schemas.microsoft.com/office/drawing/2014/main" id="{680E93D4-A371-457A-AAE7-6259E2F2EBE2}"/>
              </a:ext>
            </a:extLst>
          </p:cNvPr>
          <p:cNvPicPr>
            <a:picLocks noChangeAspect="1"/>
          </p:cNvPicPr>
          <p:nvPr/>
        </p:nvPicPr>
        <p:blipFill>
          <a:blip r:embed="rId3"/>
          <a:stretch>
            <a:fillRect/>
          </a:stretch>
        </p:blipFill>
        <p:spPr>
          <a:xfrm>
            <a:off x="284527" y="2620884"/>
            <a:ext cx="3413978" cy="2706492"/>
          </a:xfrm>
          <a:prstGeom prst="rect">
            <a:avLst/>
          </a:prstGeom>
          <a:ln>
            <a:solidFill>
              <a:schemeClr val="bg1">
                <a:lumMod val="50000"/>
              </a:schemeClr>
            </a:solidFill>
          </a:ln>
        </p:spPr>
      </p:pic>
      <p:sp>
        <p:nvSpPr>
          <p:cNvPr id="7" name="Rectangle 6">
            <a:extLst>
              <a:ext uri="{FF2B5EF4-FFF2-40B4-BE49-F238E27FC236}">
                <a16:creationId xmlns:a16="http://schemas.microsoft.com/office/drawing/2014/main" id="{AD4E7D05-0C23-442E-B919-BFE252CD4E08}"/>
              </a:ext>
            </a:extLst>
          </p:cNvPr>
          <p:cNvSpPr/>
          <p:nvPr/>
        </p:nvSpPr>
        <p:spPr>
          <a:xfrm>
            <a:off x="313641" y="2634136"/>
            <a:ext cx="362221" cy="148821"/>
          </a:xfrm>
          <a:prstGeom prst="rect">
            <a:avLst/>
          </a:prstGeom>
          <a:solidFill>
            <a:srgbClr val="009ADA"/>
          </a:solidFill>
          <a:ln>
            <a:solidFill>
              <a:srgbClr val="009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bg2">
                  <a:lumMod val="50000"/>
                </a:schemeClr>
              </a:solidFill>
            </a:endParaRPr>
          </a:p>
        </p:txBody>
      </p:sp>
      <p:sp>
        <p:nvSpPr>
          <p:cNvPr id="8" name="TextBox 7">
            <a:extLst>
              <a:ext uri="{FF2B5EF4-FFF2-40B4-BE49-F238E27FC236}">
                <a16:creationId xmlns:a16="http://schemas.microsoft.com/office/drawing/2014/main" id="{B18472ED-E3BE-4543-8A7A-E9D118B425CB}"/>
              </a:ext>
            </a:extLst>
          </p:cNvPr>
          <p:cNvSpPr txBox="1"/>
          <p:nvPr/>
        </p:nvSpPr>
        <p:spPr>
          <a:xfrm>
            <a:off x="284527" y="2620883"/>
            <a:ext cx="501081" cy="215444"/>
          </a:xfrm>
          <a:prstGeom prst="rect">
            <a:avLst/>
          </a:prstGeom>
          <a:noFill/>
        </p:spPr>
        <p:txBody>
          <a:bodyPr wrap="square" rtlCol="0">
            <a:spAutoFit/>
          </a:bodyPr>
          <a:lstStyle/>
          <a:p>
            <a:r>
              <a:rPr lang="en-US" sz="800" dirty="0">
                <a:solidFill>
                  <a:schemeClr val="bg1"/>
                </a:solidFill>
              </a:rPr>
              <a:t>FIRM</a:t>
            </a:r>
            <a:endParaRPr lang="en-US" sz="1050" dirty="0">
              <a:solidFill>
                <a:schemeClr val="bg1"/>
              </a:solidFill>
            </a:endParaRPr>
          </a:p>
        </p:txBody>
      </p:sp>
      <p:pic>
        <p:nvPicPr>
          <p:cNvPr id="9" name="Picture 8">
            <a:extLst>
              <a:ext uri="{FF2B5EF4-FFF2-40B4-BE49-F238E27FC236}">
                <a16:creationId xmlns:a16="http://schemas.microsoft.com/office/drawing/2014/main" id="{7589C69B-C1BA-4E91-897D-3B019BC261D8}"/>
              </a:ext>
            </a:extLst>
          </p:cNvPr>
          <p:cNvPicPr>
            <a:picLocks noChangeAspect="1"/>
          </p:cNvPicPr>
          <p:nvPr/>
        </p:nvPicPr>
        <p:blipFill>
          <a:blip r:embed="rId4"/>
          <a:stretch>
            <a:fillRect/>
          </a:stretch>
        </p:blipFill>
        <p:spPr>
          <a:xfrm>
            <a:off x="4046892" y="2620883"/>
            <a:ext cx="3649359" cy="2693240"/>
          </a:xfrm>
          <a:prstGeom prst="rect">
            <a:avLst/>
          </a:prstGeom>
          <a:ln>
            <a:solidFill>
              <a:schemeClr val="bg1">
                <a:lumMod val="50000"/>
              </a:schemeClr>
            </a:solidFill>
          </a:ln>
        </p:spPr>
      </p:pic>
      <p:sp>
        <p:nvSpPr>
          <p:cNvPr id="10" name="Rectangle 9">
            <a:extLst>
              <a:ext uri="{FF2B5EF4-FFF2-40B4-BE49-F238E27FC236}">
                <a16:creationId xmlns:a16="http://schemas.microsoft.com/office/drawing/2014/main" id="{42B0012B-2D80-44C9-90A2-363CA22EFB46}"/>
              </a:ext>
            </a:extLst>
          </p:cNvPr>
          <p:cNvSpPr/>
          <p:nvPr/>
        </p:nvSpPr>
        <p:spPr>
          <a:xfrm>
            <a:off x="284527" y="5364557"/>
            <a:ext cx="3413978" cy="830997"/>
          </a:xfrm>
          <a:prstGeom prst="rect">
            <a:avLst/>
          </a:prstGeom>
        </p:spPr>
        <p:txBody>
          <a:bodyPr wrap="square">
            <a:spAutoFit/>
          </a:bodyPr>
          <a:lstStyle/>
          <a:p>
            <a:r>
              <a:rPr lang="en-US" sz="1200" dirty="0">
                <a:solidFill>
                  <a:schemeClr val="bg2">
                    <a:lumMod val="50000"/>
                  </a:schemeClr>
                </a:solidFill>
                <a:ea typeface="Roboto Black" panose="02000000000000000000" pitchFamily="2" charset="0"/>
                <a:cs typeface="Aharoni" panose="02010803020104030203" pitchFamily="2" charset="-79"/>
              </a:rPr>
              <a:t>Your advisors or ops teams easily select from over 40,000 tracked vehicles or identify new ones and complete this simple form to automate the generation of Letters of Authorization.</a:t>
            </a:r>
          </a:p>
        </p:txBody>
      </p:sp>
      <p:sp>
        <p:nvSpPr>
          <p:cNvPr id="11" name="Rectangle 10">
            <a:extLst>
              <a:ext uri="{FF2B5EF4-FFF2-40B4-BE49-F238E27FC236}">
                <a16:creationId xmlns:a16="http://schemas.microsoft.com/office/drawing/2014/main" id="{B44C9E92-B4BF-4273-838E-E64E88B8B377}"/>
              </a:ext>
            </a:extLst>
          </p:cNvPr>
          <p:cNvSpPr/>
          <p:nvPr/>
        </p:nvSpPr>
        <p:spPr>
          <a:xfrm>
            <a:off x="7933973" y="5364557"/>
            <a:ext cx="3698174" cy="646331"/>
          </a:xfrm>
          <a:prstGeom prst="rect">
            <a:avLst/>
          </a:prstGeom>
        </p:spPr>
        <p:txBody>
          <a:bodyPr wrap="square">
            <a:spAutoFit/>
          </a:bodyPr>
          <a:lstStyle/>
          <a:p>
            <a:r>
              <a:rPr lang="en-US" sz="1200" dirty="0">
                <a:solidFill>
                  <a:schemeClr val="bg2">
                    <a:lumMod val="50000"/>
                  </a:schemeClr>
                </a:solidFill>
                <a:cs typeface="Aharoni" panose="02010803020104030203" pitchFamily="2" charset="-79"/>
              </a:rPr>
              <a:t>The application provides complete transparency including tracking completed LOA’s and statistics on both enrolling and reporting accounts.</a:t>
            </a:r>
            <a:endParaRPr lang="en-US" sz="1200" dirty="0">
              <a:solidFill>
                <a:schemeClr val="bg2">
                  <a:lumMod val="50000"/>
                </a:schemeClr>
              </a:solidFill>
            </a:endParaRPr>
          </a:p>
        </p:txBody>
      </p:sp>
      <p:pic>
        <p:nvPicPr>
          <p:cNvPr id="12" name="Picture 11">
            <a:extLst>
              <a:ext uri="{FF2B5EF4-FFF2-40B4-BE49-F238E27FC236}">
                <a16:creationId xmlns:a16="http://schemas.microsoft.com/office/drawing/2014/main" id="{B49A3CC4-15C2-45BB-9A20-71797E9DCE20}"/>
              </a:ext>
            </a:extLst>
          </p:cNvPr>
          <p:cNvPicPr>
            <a:picLocks noChangeAspect="1"/>
          </p:cNvPicPr>
          <p:nvPr/>
        </p:nvPicPr>
        <p:blipFill>
          <a:blip r:embed="rId5"/>
          <a:stretch>
            <a:fillRect/>
          </a:stretch>
        </p:blipFill>
        <p:spPr>
          <a:xfrm>
            <a:off x="8018979" y="2607629"/>
            <a:ext cx="3824189" cy="2693239"/>
          </a:xfrm>
          <a:prstGeom prst="rect">
            <a:avLst/>
          </a:prstGeom>
          <a:ln>
            <a:solidFill>
              <a:schemeClr val="bg1">
                <a:lumMod val="50000"/>
              </a:schemeClr>
            </a:solidFill>
          </a:ln>
        </p:spPr>
      </p:pic>
      <p:sp>
        <p:nvSpPr>
          <p:cNvPr id="13" name="Rectangle 12">
            <a:extLst>
              <a:ext uri="{FF2B5EF4-FFF2-40B4-BE49-F238E27FC236}">
                <a16:creationId xmlns:a16="http://schemas.microsoft.com/office/drawing/2014/main" id="{61288342-2B0D-4E58-B6FE-93DD6CE936C5}"/>
              </a:ext>
            </a:extLst>
          </p:cNvPr>
          <p:cNvSpPr/>
          <p:nvPr/>
        </p:nvSpPr>
        <p:spPr>
          <a:xfrm>
            <a:off x="3998077" y="5364557"/>
            <a:ext cx="3698174" cy="830997"/>
          </a:xfrm>
          <a:prstGeom prst="rect">
            <a:avLst/>
          </a:prstGeom>
        </p:spPr>
        <p:txBody>
          <a:bodyPr wrap="square">
            <a:spAutoFit/>
          </a:bodyPr>
          <a:lstStyle/>
          <a:p>
            <a:r>
              <a:rPr lang="en-US" sz="1200" dirty="0">
                <a:solidFill>
                  <a:schemeClr val="bg2">
                    <a:lumMod val="50000"/>
                  </a:schemeClr>
                </a:solidFill>
                <a:ea typeface="Roboto Black" panose="02000000000000000000" pitchFamily="2" charset="0"/>
                <a:cs typeface="Aharoni" panose="02010803020104030203" pitchFamily="2" charset="-79"/>
              </a:rPr>
              <a:t>Once entered, the app creates a “Smart-LOA” which contains any manager/institution content or addendums.  The document is sent to signers and then manager using </a:t>
            </a:r>
            <a:r>
              <a:rPr lang="en-US" sz="1200" dirty="0" err="1">
                <a:solidFill>
                  <a:schemeClr val="bg2">
                    <a:lumMod val="50000"/>
                  </a:schemeClr>
                </a:solidFill>
                <a:ea typeface="Roboto Black" panose="02000000000000000000" pitchFamily="2" charset="0"/>
                <a:cs typeface="Aharoni" panose="02010803020104030203" pitchFamily="2" charset="-79"/>
              </a:rPr>
              <a:t>Docu</a:t>
            </a:r>
            <a:r>
              <a:rPr lang="en-US" sz="1200" dirty="0">
                <a:solidFill>
                  <a:schemeClr val="bg2">
                    <a:lumMod val="50000"/>
                  </a:schemeClr>
                </a:solidFill>
                <a:ea typeface="Roboto Black" panose="02000000000000000000" pitchFamily="2" charset="0"/>
                <a:cs typeface="Aharoni" panose="02010803020104030203" pitchFamily="2" charset="-79"/>
              </a:rPr>
              <a:t>-sign.</a:t>
            </a:r>
            <a:endParaRPr lang="en-US" sz="1200" dirty="0">
              <a:solidFill>
                <a:schemeClr val="bg2">
                  <a:lumMod val="50000"/>
                </a:schemeClr>
              </a:solidFill>
            </a:endParaRPr>
          </a:p>
        </p:txBody>
      </p:sp>
      <p:sp>
        <p:nvSpPr>
          <p:cNvPr id="14" name="Rectangle 13">
            <a:extLst>
              <a:ext uri="{FF2B5EF4-FFF2-40B4-BE49-F238E27FC236}">
                <a16:creationId xmlns:a16="http://schemas.microsoft.com/office/drawing/2014/main" id="{B69412AA-CAC8-4822-A284-C25DC23E917D}"/>
              </a:ext>
            </a:extLst>
          </p:cNvPr>
          <p:cNvSpPr/>
          <p:nvPr/>
        </p:nvSpPr>
        <p:spPr>
          <a:xfrm>
            <a:off x="194710" y="2282329"/>
            <a:ext cx="129965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BC3FF"/>
                </a:solidFill>
                <a:effectLst/>
                <a:uLnTx/>
                <a:uFillTx/>
                <a:latin typeface="Calibri" panose="020F0502020204030204"/>
                <a:ea typeface="+mn-ea"/>
                <a:cs typeface="+mn-cs"/>
              </a:rPr>
              <a:t>EASY-TO-USE</a:t>
            </a:r>
            <a:endParaRPr kumimoji="0" lang="en-US" sz="1600" b="0" i="0" u="none" strike="noStrike" kern="1200" cap="none" spc="0" normalizeH="0" baseline="0" noProof="0" dirty="0">
              <a:ln>
                <a:noFill/>
              </a:ln>
              <a:solidFill>
                <a:srgbClr val="4BC3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4D4AD48-AAE0-4021-B3E3-92040DE9235A}"/>
              </a:ext>
            </a:extLst>
          </p:cNvPr>
          <p:cNvSpPr/>
          <p:nvPr/>
        </p:nvSpPr>
        <p:spPr>
          <a:xfrm>
            <a:off x="3970961" y="2282329"/>
            <a:ext cx="173406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BC3FF"/>
                </a:solidFill>
                <a:effectLst/>
                <a:uLnTx/>
                <a:uFillTx/>
                <a:latin typeface="Calibri" panose="020F0502020204030204"/>
                <a:ea typeface="+mn-ea"/>
                <a:cs typeface="+mn-cs"/>
              </a:rPr>
              <a:t>SAFE AND SECURE</a:t>
            </a:r>
            <a:endParaRPr kumimoji="0" lang="en-US" sz="1600" b="0" i="0" u="none" strike="noStrike" kern="1200" cap="none" spc="0" normalizeH="0" baseline="0" noProof="0" dirty="0">
              <a:ln>
                <a:noFill/>
              </a:ln>
              <a:solidFill>
                <a:srgbClr val="4BC3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8B94D168-D754-4FAD-97CB-7A7862AA35D1}"/>
              </a:ext>
            </a:extLst>
          </p:cNvPr>
          <p:cNvSpPr/>
          <p:nvPr/>
        </p:nvSpPr>
        <p:spPr>
          <a:xfrm>
            <a:off x="7933973" y="2263690"/>
            <a:ext cx="142910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BC3FF"/>
                </a:solidFill>
                <a:effectLst/>
                <a:uLnTx/>
                <a:uFillTx/>
                <a:latin typeface="Calibri" panose="020F0502020204030204"/>
                <a:ea typeface="+mn-ea"/>
                <a:cs typeface="+mn-cs"/>
              </a:rPr>
              <a:t>TRANSPARENT</a:t>
            </a:r>
            <a:endParaRPr kumimoji="0" lang="en-US" sz="1600" b="0" i="0" u="none" strike="noStrike" kern="1200" cap="none" spc="0" normalizeH="0" baseline="0" noProof="0" dirty="0">
              <a:ln>
                <a:noFill/>
              </a:ln>
              <a:solidFill>
                <a:srgbClr val="4BC3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522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8D16B2-83F7-40D7-AAF1-5CCC7005032A}"/>
              </a:ext>
            </a:extLst>
          </p:cNvPr>
          <p:cNvSpPr>
            <a:spLocks noGrp="1"/>
          </p:cNvSpPr>
          <p:nvPr>
            <p:ph type="body" sz="quarter" idx="13"/>
          </p:nvPr>
        </p:nvSpPr>
        <p:spPr/>
        <p:txBody>
          <a:bodyPr/>
          <a:lstStyle/>
          <a:p>
            <a:r>
              <a:rPr lang="en-US" dirty="0">
                <a:solidFill>
                  <a:srgbClr val="4BC3FF"/>
                </a:solidFill>
                <a:latin typeface="Arial Black" panose="020B0A04020102020204" pitchFamily="34" charset="0"/>
              </a:rPr>
              <a:t>#2 </a:t>
            </a:r>
            <a:r>
              <a:rPr lang="en-US" dirty="0"/>
              <a:t>STATEMENT AUTOMATION</a:t>
            </a:r>
          </a:p>
        </p:txBody>
      </p:sp>
      <p:pic>
        <p:nvPicPr>
          <p:cNvPr id="5" name="Picture 4">
            <a:extLst>
              <a:ext uri="{FF2B5EF4-FFF2-40B4-BE49-F238E27FC236}">
                <a16:creationId xmlns:a16="http://schemas.microsoft.com/office/drawing/2014/main" id="{C4679C44-A7F0-4362-A1A1-66B359ADD831}"/>
              </a:ext>
            </a:extLst>
          </p:cNvPr>
          <p:cNvPicPr>
            <a:picLocks noChangeAspect="1"/>
          </p:cNvPicPr>
          <p:nvPr/>
        </p:nvPicPr>
        <p:blipFill>
          <a:blip r:embed="rId3"/>
          <a:stretch>
            <a:fillRect/>
          </a:stretch>
        </p:blipFill>
        <p:spPr>
          <a:xfrm>
            <a:off x="395820" y="2517893"/>
            <a:ext cx="1980793" cy="1021033"/>
          </a:xfrm>
          <a:prstGeom prst="rect">
            <a:avLst/>
          </a:prstGeom>
          <a:ln>
            <a:noFill/>
          </a:ln>
          <a:effectLst>
            <a:outerShdw blurRad="50800" dist="38100" dir="2700000" algn="tl" rotWithShape="0">
              <a:prstClr val="black">
                <a:alpha val="40000"/>
              </a:prstClr>
            </a:outerShdw>
          </a:effectLst>
        </p:spPr>
      </p:pic>
      <p:sp>
        <p:nvSpPr>
          <p:cNvPr id="6" name="Arrow: Chevron 5">
            <a:extLst>
              <a:ext uri="{FF2B5EF4-FFF2-40B4-BE49-F238E27FC236}">
                <a16:creationId xmlns:a16="http://schemas.microsoft.com/office/drawing/2014/main" id="{6F3B2A43-5F14-44F0-980C-D967126C7A93}"/>
              </a:ext>
            </a:extLst>
          </p:cNvPr>
          <p:cNvSpPr/>
          <p:nvPr/>
        </p:nvSpPr>
        <p:spPr>
          <a:xfrm>
            <a:off x="2625166" y="3867710"/>
            <a:ext cx="1336611" cy="592181"/>
          </a:xfrm>
          <a:prstGeom prst="chevro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73C3"/>
              </a:solidFill>
              <a:effectLst/>
              <a:uLnTx/>
              <a:uFillTx/>
              <a:latin typeface="Calibri" panose="020F0502020204030204"/>
              <a:ea typeface="+mn-ea"/>
              <a:cs typeface="+mn-cs"/>
            </a:endParaRPr>
          </a:p>
        </p:txBody>
      </p:sp>
      <p:sp>
        <p:nvSpPr>
          <p:cNvPr id="7" name="Arrow: Chevron 6">
            <a:extLst>
              <a:ext uri="{FF2B5EF4-FFF2-40B4-BE49-F238E27FC236}">
                <a16:creationId xmlns:a16="http://schemas.microsoft.com/office/drawing/2014/main" id="{70FDDAC1-A90D-4C22-BFD5-E2C34DD30C5B}"/>
              </a:ext>
            </a:extLst>
          </p:cNvPr>
          <p:cNvSpPr/>
          <p:nvPr/>
        </p:nvSpPr>
        <p:spPr>
          <a:xfrm>
            <a:off x="1493842" y="3867710"/>
            <a:ext cx="1336611" cy="592181"/>
          </a:xfrm>
          <a:prstGeom prst="chevro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73C3"/>
              </a:solidFill>
              <a:effectLst/>
              <a:uLnTx/>
              <a:uFillTx/>
              <a:latin typeface="Calibri" panose="020F0502020204030204"/>
              <a:ea typeface="+mn-ea"/>
              <a:cs typeface="+mn-cs"/>
            </a:endParaRPr>
          </a:p>
        </p:txBody>
      </p:sp>
      <p:sp>
        <p:nvSpPr>
          <p:cNvPr id="8" name="Arrow: Chevron 7">
            <a:extLst>
              <a:ext uri="{FF2B5EF4-FFF2-40B4-BE49-F238E27FC236}">
                <a16:creationId xmlns:a16="http://schemas.microsoft.com/office/drawing/2014/main" id="{4A108F2F-8C1F-46D6-8380-2AA7196F35C0}"/>
              </a:ext>
            </a:extLst>
          </p:cNvPr>
          <p:cNvSpPr/>
          <p:nvPr/>
        </p:nvSpPr>
        <p:spPr>
          <a:xfrm>
            <a:off x="3763217" y="3867710"/>
            <a:ext cx="1405737" cy="592181"/>
          </a:xfrm>
          <a:prstGeom prst="chevro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73C3"/>
              </a:solidFill>
              <a:effectLst/>
              <a:uLnTx/>
              <a:uFillTx/>
              <a:latin typeface="Calibri" panose="020F0502020204030204"/>
              <a:ea typeface="+mn-ea"/>
              <a:cs typeface="+mn-cs"/>
            </a:endParaRPr>
          </a:p>
        </p:txBody>
      </p:sp>
      <p:sp>
        <p:nvSpPr>
          <p:cNvPr id="9" name="Arrow: Chevron 8">
            <a:extLst>
              <a:ext uri="{FF2B5EF4-FFF2-40B4-BE49-F238E27FC236}">
                <a16:creationId xmlns:a16="http://schemas.microsoft.com/office/drawing/2014/main" id="{D558F1CC-91C4-4A4E-B138-DEF452566F1C}"/>
              </a:ext>
            </a:extLst>
          </p:cNvPr>
          <p:cNvSpPr/>
          <p:nvPr/>
        </p:nvSpPr>
        <p:spPr>
          <a:xfrm>
            <a:off x="4977812" y="3867710"/>
            <a:ext cx="1599418" cy="592181"/>
          </a:xfrm>
          <a:prstGeom prst="chevro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73C3"/>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586FFBCD-BBFA-4F34-A39E-E217CFBD59B0}"/>
              </a:ext>
            </a:extLst>
          </p:cNvPr>
          <p:cNvSpPr txBox="1"/>
          <p:nvPr/>
        </p:nvSpPr>
        <p:spPr>
          <a:xfrm>
            <a:off x="1424716" y="4525628"/>
            <a:ext cx="1405737"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BC3FF"/>
                </a:solidFill>
                <a:effectLst/>
                <a:uLnTx/>
                <a:uFillTx/>
                <a:latin typeface="Calibri" panose="020F0502020204030204"/>
                <a:ea typeface="+mn-ea"/>
                <a:cs typeface="+mn-cs"/>
              </a:rPr>
              <a:t>HARVEST</a:t>
            </a:r>
            <a:b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RPA enabled gathering of non-structured content from 1,000’s of email Inboxes, web portals and ftp locations.</a:t>
            </a:r>
          </a:p>
        </p:txBody>
      </p:sp>
      <p:sp>
        <p:nvSpPr>
          <p:cNvPr id="11" name="TextBox 10">
            <a:extLst>
              <a:ext uri="{FF2B5EF4-FFF2-40B4-BE49-F238E27FC236}">
                <a16:creationId xmlns:a16="http://schemas.microsoft.com/office/drawing/2014/main" id="{A1EA30BD-C4EE-4922-BDE3-78C656C605C6}"/>
              </a:ext>
            </a:extLst>
          </p:cNvPr>
          <p:cNvSpPr txBox="1"/>
          <p:nvPr/>
        </p:nvSpPr>
        <p:spPr>
          <a:xfrm>
            <a:off x="2722007" y="4525628"/>
            <a:ext cx="140573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BC3FF"/>
                </a:solidFill>
                <a:effectLst/>
                <a:uLnTx/>
                <a:uFillTx/>
                <a:latin typeface="Calibri" panose="020F0502020204030204"/>
                <a:ea typeface="+mn-ea"/>
                <a:cs typeface="+mn-cs"/>
              </a:rPr>
              <a:t>IDENTIFY</a:t>
            </a:r>
            <a:b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Securely identifies vehicle and associates with authorized investment accounts</a:t>
            </a:r>
          </a:p>
        </p:txBody>
      </p:sp>
      <p:sp>
        <p:nvSpPr>
          <p:cNvPr id="12" name="TextBox 11">
            <a:extLst>
              <a:ext uri="{FF2B5EF4-FFF2-40B4-BE49-F238E27FC236}">
                <a16:creationId xmlns:a16="http://schemas.microsoft.com/office/drawing/2014/main" id="{678C3F90-99AA-42D8-9A85-2184180F5108}"/>
              </a:ext>
            </a:extLst>
          </p:cNvPr>
          <p:cNvSpPr txBox="1"/>
          <p:nvPr/>
        </p:nvSpPr>
        <p:spPr>
          <a:xfrm>
            <a:off x="4006573" y="4525628"/>
            <a:ext cx="1514863"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BC3FF"/>
                </a:solidFill>
                <a:effectLst/>
                <a:uLnTx/>
                <a:uFillTx/>
                <a:latin typeface="Calibri" panose="020F0502020204030204"/>
                <a:ea typeface="+mn-ea"/>
                <a:cs typeface="+mn-cs"/>
              </a:rPr>
              <a:t>TRANSFORM</a:t>
            </a:r>
            <a:b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Extracts data and converts to structured standard investment transactions</a:t>
            </a:r>
          </a:p>
        </p:txBody>
      </p:sp>
      <p:sp>
        <p:nvSpPr>
          <p:cNvPr id="13" name="TextBox 12">
            <a:extLst>
              <a:ext uri="{FF2B5EF4-FFF2-40B4-BE49-F238E27FC236}">
                <a16:creationId xmlns:a16="http://schemas.microsoft.com/office/drawing/2014/main" id="{C115A36F-3C54-44A8-A621-7B2204B5BBA0}"/>
              </a:ext>
            </a:extLst>
          </p:cNvPr>
          <p:cNvSpPr txBox="1"/>
          <p:nvPr/>
        </p:nvSpPr>
        <p:spPr>
          <a:xfrm>
            <a:off x="5412310" y="4525628"/>
            <a:ext cx="151486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BC3FF"/>
                </a:solidFill>
                <a:effectLst/>
                <a:uLnTx/>
                <a:uFillTx/>
                <a:latin typeface="Calibri" panose="020F0502020204030204"/>
                <a:ea typeface="+mn-ea"/>
                <a:cs typeface="+mn-cs"/>
              </a:rPr>
              <a:t>VALIDATE</a:t>
            </a:r>
            <a:b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Perform dozens of quality checks to ensure data is complete – raise issues to financial analysts.</a:t>
            </a:r>
          </a:p>
        </p:txBody>
      </p:sp>
      <p:sp>
        <p:nvSpPr>
          <p:cNvPr id="14" name="Arrow: Chevron 13">
            <a:extLst>
              <a:ext uri="{FF2B5EF4-FFF2-40B4-BE49-F238E27FC236}">
                <a16:creationId xmlns:a16="http://schemas.microsoft.com/office/drawing/2014/main" id="{FC19FFE0-BF92-419C-AFFE-CB22AA026CA0}"/>
              </a:ext>
            </a:extLst>
          </p:cNvPr>
          <p:cNvSpPr/>
          <p:nvPr/>
        </p:nvSpPr>
        <p:spPr>
          <a:xfrm>
            <a:off x="6394070" y="3868214"/>
            <a:ext cx="1458466" cy="592181"/>
          </a:xfrm>
          <a:prstGeom prst="chevro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73C3"/>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1DA9874-3357-4CEA-865F-12F41C59524C}"/>
              </a:ext>
            </a:extLst>
          </p:cNvPr>
          <p:cNvSpPr txBox="1"/>
          <p:nvPr/>
        </p:nvSpPr>
        <p:spPr>
          <a:xfrm>
            <a:off x="7918392" y="4525628"/>
            <a:ext cx="134635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BC3FF"/>
                </a:solidFill>
                <a:effectLst/>
                <a:uLnTx/>
                <a:uFillTx/>
                <a:latin typeface="Calibri" panose="020F0502020204030204"/>
                <a:ea typeface="+mn-ea"/>
                <a:cs typeface="+mn-cs"/>
              </a:rPr>
              <a:t>RECON</a:t>
            </a:r>
            <a:b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Once transformed, reported activity is subjected to same rigorous recon as all investment data.</a:t>
            </a:r>
          </a:p>
        </p:txBody>
      </p:sp>
      <p:pic>
        <p:nvPicPr>
          <p:cNvPr id="16" name="Graphic 15" descr="Questions">
            <a:extLst>
              <a:ext uri="{FF2B5EF4-FFF2-40B4-BE49-F238E27FC236}">
                <a16:creationId xmlns:a16="http://schemas.microsoft.com/office/drawing/2014/main" id="{21858BB4-F43A-48A6-B1EC-4FB4C751D14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13389" y="3994907"/>
            <a:ext cx="346056" cy="346056"/>
          </a:xfrm>
          <a:prstGeom prst="rect">
            <a:avLst/>
          </a:prstGeom>
        </p:spPr>
      </p:pic>
      <p:sp>
        <p:nvSpPr>
          <p:cNvPr id="17" name="TextBox 16">
            <a:extLst>
              <a:ext uri="{FF2B5EF4-FFF2-40B4-BE49-F238E27FC236}">
                <a16:creationId xmlns:a16="http://schemas.microsoft.com/office/drawing/2014/main" id="{38140FDD-B47C-4C06-AB0F-ECA3E38BBB04}"/>
              </a:ext>
            </a:extLst>
          </p:cNvPr>
          <p:cNvSpPr txBox="1"/>
          <p:nvPr/>
        </p:nvSpPr>
        <p:spPr>
          <a:xfrm>
            <a:off x="9293382" y="4525628"/>
            <a:ext cx="1348877"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BC3FF"/>
                </a:solidFill>
                <a:effectLst/>
                <a:uLnTx/>
                <a:uFillTx/>
                <a:latin typeface="Calibri" panose="020F0502020204030204"/>
                <a:ea typeface="+mn-ea"/>
                <a:cs typeface="+mn-cs"/>
              </a:rPr>
              <a:t>PUBLISH</a:t>
            </a:r>
            <a:b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Both the transactions and positions, together with source documents are delivered to your systems</a:t>
            </a:r>
          </a:p>
        </p:txBody>
      </p:sp>
      <p:sp>
        <p:nvSpPr>
          <p:cNvPr id="18" name="TextBox 17">
            <a:extLst>
              <a:ext uri="{FF2B5EF4-FFF2-40B4-BE49-F238E27FC236}">
                <a16:creationId xmlns:a16="http://schemas.microsoft.com/office/drawing/2014/main" id="{309E952D-C1F6-404F-8F1F-BD8AB0A7E004}"/>
              </a:ext>
            </a:extLst>
          </p:cNvPr>
          <p:cNvSpPr txBox="1"/>
          <p:nvPr/>
        </p:nvSpPr>
        <p:spPr>
          <a:xfrm>
            <a:off x="6669217" y="4525628"/>
            <a:ext cx="1348877"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BC3FF"/>
                </a:solidFill>
                <a:effectLst/>
                <a:uLnTx/>
                <a:uFillTx/>
                <a:latin typeface="Calibri" panose="020F0502020204030204"/>
                <a:ea typeface="+mn-ea"/>
                <a:cs typeface="+mn-cs"/>
              </a:rPr>
              <a:t>EXTRACT</a:t>
            </a:r>
            <a:b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Validated presented to aggregation and recon as fully normalized transaction activity</a:t>
            </a:r>
          </a:p>
        </p:txBody>
      </p:sp>
      <p:sp>
        <p:nvSpPr>
          <p:cNvPr id="19" name="Rectangle 18">
            <a:extLst>
              <a:ext uri="{FF2B5EF4-FFF2-40B4-BE49-F238E27FC236}">
                <a16:creationId xmlns:a16="http://schemas.microsoft.com/office/drawing/2014/main" id="{CCDD8B5C-240A-4B3C-93D8-7ED64801CB32}"/>
              </a:ext>
            </a:extLst>
          </p:cNvPr>
          <p:cNvSpPr/>
          <p:nvPr/>
        </p:nvSpPr>
        <p:spPr>
          <a:xfrm>
            <a:off x="2564816" y="2476615"/>
            <a:ext cx="1443202"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Valuations</a:t>
            </a:r>
            <a:b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Statements</a:t>
            </a:r>
            <a:b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Capital Calls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Distribution Notices</a:t>
            </a:r>
            <a:b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K-1’s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Arrow: Chevron 19">
            <a:extLst>
              <a:ext uri="{FF2B5EF4-FFF2-40B4-BE49-F238E27FC236}">
                <a16:creationId xmlns:a16="http://schemas.microsoft.com/office/drawing/2014/main" id="{FCCCDBC2-1714-4006-B365-26D66471DB0D}"/>
              </a:ext>
            </a:extLst>
          </p:cNvPr>
          <p:cNvSpPr/>
          <p:nvPr/>
        </p:nvSpPr>
        <p:spPr>
          <a:xfrm>
            <a:off x="7654183" y="3865228"/>
            <a:ext cx="1599418" cy="592181"/>
          </a:xfrm>
          <a:prstGeom prst="chevro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73C3"/>
              </a:solidFill>
              <a:effectLst/>
              <a:uLnTx/>
              <a:uFillTx/>
              <a:latin typeface="Calibri" panose="020F0502020204030204"/>
              <a:ea typeface="+mn-ea"/>
              <a:cs typeface="+mn-cs"/>
            </a:endParaRPr>
          </a:p>
        </p:txBody>
      </p:sp>
      <p:sp>
        <p:nvSpPr>
          <p:cNvPr id="21" name="Arrow: Chevron 20">
            <a:extLst>
              <a:ext uri="{FF2B5EF4-FFF2-40B4-BE49-F238E27FC236}">
                <a16:creationId xmlns:a16="http://schemas.microsoft.com/office/drawing/2014/main" id="{88E68EB0-B59B-4213-BB94-B921D53C5395}"/>
              </a:ext>
            </a:extLst>
          </p:cNvPr>
          <p:cNvSpPr/>
          <p:nvPr/>
        </p:nvSpPr>
        <p:spPr>
          <a:xfrm>
            <a:off x="9066267" y="3868373"/>
            <a:ext cx="1599418" cy="592181"/>
          </a:xfrm>
          <a:prstGeom prst="chevro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73C3"/>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E0B7759E-968D-44E9-994F-63F7D0059F3C}"/>
              </a:ext>
            </a:extLst>
          </p:cNvPr>
          <p:cNvPicPr>
            <a:picLocks noChangeAspect="1"/>
          </p:cNvPicPr>
          <p:nvPr/>
        </p:nvPicPr>
        <p:blipFill>
          <a:blip r:embed="rId6"/>
          <a:stretch>
            <a:fillRect/>
          </a:stretch>
        </p:blipFill>
        <p:spPr>
          <a:xfrm>
            <a:off x="6394070" y="2399679"/>
            <a:ext cx="5021881" cy="1139247"/>
          </a:xfrm>
          <a:prstGeom prst="rect">
            <a:avLst/>
          </a:prstGeom>
        </p:spPr>
      </p:pic>
      <p:pic>
        <p:nvPicPr>
          <p:cNvPr id="23" name="Graphic 22" descr="Arrow Rotate left">
            <a:extLst>
              <a:ext uri="{FF2B5EF4-FFF2-40B4-BE49-F238E27FC236}">
                <a16:creationId xmlns:a16="http://schemas.microsoft.com/office/drawing/2014/main" id="{6997E6F7-00CE-4807-B035-273A92487156}"/>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955710">
            <a:off x="865776" y="3439976"/>
            <a:ext cx="914400" cy="914400"/>
          </a:xfrm>
          <a:prstGeom prst="rect">
            <a:avLst/>
          </a:prstGeom>
        </p:spPr>
      </p:pic>
      <p:pic>
        <p:nvPicPr>
          <p:cNvPr id="24" name="Graphic 23" descr="Arrow Rotate left">
            <a:extLst>
              <a:ext uri="{FF2B5EF4-FFF2-40B4-BE49-F238E27FC236}">
                <a16:creationId xmlns:a16="http://schemas.microsoft.com/office/drawing/2014/main" id="{AD0413DD-268E-432C-B14E-E2F2133FF15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6705479">
            <a:off x="10507251" y="3316118"/>
            <a:ext cx="914400" cy="914400"/>
          </a:xfrm>
          <a:prstGeom prst="rect">
            <a:avLst/>
          </a:prstGeom>
        </p:spPr>
      </p:pic>
      <p:sp>
        <p:nvSpPr>
          <p:cNvPr id="25" name="Rectangle 24">
            <a:extLst>
              <a:ext uri="{FF2B5EF4-FFF2-40B4-BE49-F238E27FC236}">
                <a16:creationId xmlns:a16="http://schemas.microsoft.com/office/drawing/2014/main" id="{4F3862E4-FE80-4254-8B28-9F25BBA75E6F}"/>
              </a:ext>
            </a:extLst>
          </p:cNvPr>
          <p:cNvSpPr/>
          <p:nvPr/>
        </p:nvSpPr>
        <p:spPr>
          <a:xfrm>
            <a:off x="360362" y="2138061"/>
            <a:ext cx="188243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BC3FF"/>
                </a:solidFill>
                <a:effectLst/>
                <a:uLnTx/>
                <a:uFillTx/>
                <a:latin typeface="Calibri" panose="020F0502020204030204"/>
                <a:ea typeface="+mn-ea"/>
                <a:cs typeface="+mn-cs"/>
              </a:rPr>
              <a:t>REPORTING EVENTS</a:t>
            </a:r>
            <a:endParaRPr kumimoji="0" lang="en-US" sz="1600" b="0" i="0" u="none" strike="noStrike" kern="1200" cap="none" spc="0" normalizeH="0" baseline="0" noProof="0" dirty="0">
              <a:ln>
                <a:noFill/>
              </a:ln>
              <a:solidFill>
                <a:srgbClr val="4BC3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D2E54EF7-2EF8-4689-9A2E-B0CB1575317A}"/>
              </a:ext>
            </a:extLst>
          </p:cNvPr>
          <p:cNvSpPr/>
          <p:nvPr/>
        </p:nvSpPr>
        <p:spPr>
          <a:xfrm>
            <a:off x="8650183" y="2121708"/>
            <a:ext cx="263527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BC3FF"/>
                </a:solidFill>
                <a:effectLst/>
                <a:uLnTx/>
                <a:uFillTx/>
                <a:latin typeface="Calibri" panose="020F0502020204030204"/>
                <a:ea typeface="+mn-ea"/>
                <a:cs typeface="+mn-cs"/>
              </a:rPr>
              <a:t>RECONCILED TRANSACTIONS</a:t>
            </a:r>
            <a:endParaRPr kumimoji="0" lang="en-US" sz="1600" b="0" i="0" u="none" strike="noStrike" kern="1200" cap="none" spc="0" normalizeH="0" baseline="0" noProof="0" dirty="0">
              <a:ln>
                <a:noFill/>
              </a:ln>
              <a:solidFill>
                <a:srgbClr val="4BC3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46B12599-F7B8-43F1-BCA6-51C62CDBF990}"/>
              </a:ext>
            </a:extLst>
          </p:cNvPr>
          <p:cNvSpPr/>
          <p:nvPr/>
        </p:nvSpPr>
        <p:spPr>
          <a:xfrm>
            <a:off x="4641189" y="968274"/>
            <a:ext cx="2557934" cy="954107"/>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srgbClr val="4BC3FF"/>
                </a:solidFill>
                <a:effectLst/>
                <a:uLnTx/>
                <a:uFillTx/>
                <a:latin typeface="Calibri" panose="020F0502020204030204" pitchFamily="34" charset="0"/>
                <a:ea typeface="Roboto Black" panose="020B0604020202020204" charset="0"/>
                <a:cs typeface="Calibri" panose="020F0502020204030204" pitchFamily="34" charset="0"/>
              </a:rPr>
              <a:t>60%</a:t>
            </a:r>
            <a:r>
              <a:rPr kumimoji="0" lang="en-US" sz="2800" b="1" i="0" u="none" strike="noStrike" kern="1200" cap="none" spc="0" normalizeH="0" baseline="0" noProof="0" dirty="0">
                <a:ln>
                  <a:noFill/>
                </a:ln>
                <a:solidFill>
                  <a:srgbClr val="308AEE"/>
                </a:solidFill>
                <a:effectLst/>
                <a:uLnTx/>
                <a:uFillTx/>
                <a:latin typeface="Calibri" panose="020F0502020204030204" pitchFamily="34" charset="0"/>
                <a:ea typeface="Roboto Black" panose="020B0604020202020204" charset="0"/>
                <a:cs typeface="Calibri" panose="020F0502020204030204" pitchFamily="34" charset="0"/>
              </a:rPr>
              <a:t> </a:t>
            </a:r>
            <a:br>
              <a:rPr kumimoji="0" lang="en-US" sz="2400" b="1" i="0" u="none" strike="noStrike" kern="1200" cap="none" spc="0" normalizeH="0" baseline="0" noProof="0" dirty="0">
                <a:ln>
                  <a:noFill/>
                </a:ln>
                <a:solidFill>
                  <a:srgbClr val="3CE707"/>
                </a:solidFill>
                <a:effectLst/>
                <a:uLnTx/>
                <a:uFillTx/>
                <a:latin typeface="Calibri" panose="020F0502020204030204" pitchFamily="34" charset="0"/>
                <a:ea typeface="Roboto Black" panose="020B0604020202020204" charset="0"/>
                <a:cs typeface="Calibri" panose="020F0502020204030204" pitchFamily="34" charset="0"/>
              </a:rPr>
            </a:br>
            <a:r>
              <a:rPr kumimoji="0" lang="en-US" sz="1400" i="0" u="none" strike="noStrike" kern="1200" cap="none" spc="0" normalizeH="0" baseline="0" noProof="0" dirty="0">
                <a:ln>
                  <a:noFill/>
                </a:ln>
                <a:solidFill>
                  <a:schemeClr val="bg1">
                    <a:lumMod val="65000"/>
                  </a:schemeClr>
                </a:solidFill>
                <a:effectLst/>
                <a:uLnTx/>
                <a:uFillTx/>
                <a:latin typeface="Calibri" panose="020F0502020204030204"/>
                <a:ea typeface="Roboto Black" panose="020B0604020202020204" charset="0"/>
                <a:cs typeface="Aharoni" panose="02010803020104030203" pitchFamily="2" charset="-79"/>
              </a:rPr>
              <a:t>of </a:t>
            </a:r>
            <a:r>
              <a:rPr lang="en-US" sz="1400" dirty="0">
                <a:solidFill>
                  <a:schemeClr val="bg1">
                    <a:lumMod val="65000"/>
                  </a:schemeClr>
                </a:solidFill>
                <a:latin typeface="Calibri" panose="020F0502020204030204"/>
                <a:ea typeface="Roboto Black" panose="020B0604020202020204" charset="0"/>
                <a:cs typeface="Aharoni" panose="02010803020104030203" pitchFamily="2" charset="-79"/>
              </a:rPr>
              <a:t>Assets</a:t>
            </a:r>
            <a:r>
              <a:rPr kumimoji="0" lang="en-US" sz="1400" i="0" u="none" strike="noStrike" kern="1200" cap="none" spc="0" normalizeH="0" baseline="0" noProof="0" dirty="0">
                <a:ln>
                  <a:noFill/>
                </a:ln>
                <a:solidFill>
                  <a:schemeClr val="bg1">
                    <a:lumMod val="65000"/>
                  </a:schemeClr>
                </a:solidFill>
                <a:effectLst/>
                <a:uLnTx/>
                <a:uFillTx/>
                <a:latin typeface="Calibri" panose="020F0502020204030204"/>
                <a:ea typeface="Roboto Black" panose="020B0604020202020204" charset="0"/>
                <a:cs typeface="Aharoni" panose="02010803020104030203" pitchFamily="2" charset="-79"/>
              </a:rPr>
              <a:t> Reported on Statements</a:t>
            </a:r>
            <a:endParaRPr kumimoji="0" lang="en-US" sz="2400" i="0" u="none" strike="noStrike" kern="1200" cap="none" spc="0" normalizeH="0" baseline="0" noProof="0" dirty="0">
              <a:ln>
                <a:noFill/>
              </a:ln>
              <a:solidFill>
                <a:schemeClr val="bg1">
                  <a:lumMod val="65000"/>
                </a:schemeClr>
              </a:solidFill>
              <a:effectLst/>
              <a:uLnTx/>
              <a:uFillTx/>
              <a:latin typeface="Calibri" panose="020F0502020204030204"/>
              <a:ea typeface="Roboto Black" panose="020B0604020202020204" charset="0"/>
              <a:cs typeface="Aharoni" panose="02010803020104030203" pitchFamily="2" charset="-79"/>
            </a:endParaRPr>
          </a:p>
        </p:txBody>
      </p:sp>
      <p:sp>
        <p:nvSpPr>
          <p:cNvPr id="28" name="Rectangle 27">
            <a:extLst>
              <a:ext uri="{FF2B5EF4-FFF2-40B4-BE49-F238E27FC236}">
                <a16:creationId xmlns:a16="http://schemas.microsoft.com/office/drawing/2014/main" id="{3D288403-E373-45BC-B3F5-C531063BD10E}"/>
              </a:ext>
            </a:extLst>
          </p:cNvPr>
          <p:cNvSpPr/>
          <p:nvPr/>
        </p:nvSpPr>
        <p:spPr>
          <a:xfrm>
            <a:off x="3476223" y="3928493"/>
            <a:ext cx="5960533" cy="492058"/>
          </a:xfrm>
          <a:prstGeom prst="rect">
            <a:avLst/>
          </a:prstGeom>
        </p:spPr>
        <p:txBody>
          <a:bodyPr wrap="square">
            <a:spAutoFit/>
          </a:bodyPr>
          <a:lstStyle/>
          <a:p>
            <a:pPr marL="0" marR="0" lvl="0" indent="0" defTabSz="914400" rtl="0" eaLnBrk="1" fontAlgn="auto" latinLnBrk="0" hangingPunct="1">
              <a:lnSpc>
                <a:spcPts val="16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Specialized automation and financial analyst teams ensure complete processing, accuracy and continuous improvement across millions of reporting events.</a:t>
            </a:r>
          </a:p>
        </p:txBody>
      </p:sp>
      <p:sp>
        <p:nvSpPr>
          <p:cNvPr id="29" name="Rectangle 28">
            <a:extLst>
              <a:ext uri="{FF2B5EF4-FFF2-40B4-BE49-F238E27FC236}">
                <a16:creationId xmlns:a16="http://schemas.microsoft.com/office/drawing/2014/main" id="{64773475-8E82-4CED-B982-8C40712EA059}"/>
              </a:ext>
            </a:extLst>
          </p:cNvPr>
          <p:cNvSpPr/>
          <p:nvPr/>
        </p:nvSpPr>
        <p:spPr>
          <a:xfrm>
            <a:off x="2536441" y="979257"/>
            <a:ext cx="2207991" cy="954107"/>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srgbClr val="4BC3FF"/>
                </a:solidFill>
                <a:effectLst/>
                <a:uLnTx/>
                <a:uFillTx/>
                <a:latin typeface="Calibri" panose="020F0502020204030204" pitchFamily="34" charset="0"/>
                <a:ea typeface="Roboto Black" panose="020B0604020202020204" charset="0"/>
                <a:cs typeface="Calibri" panose="020F0502020204030204" pitchFamily="34" charset="0"/>
              </a:rPr>
              <a:t>$500B</a:t>
            </a:r>
            <a:br>
              <a:rPr kumimoji="0" lang="en-US" sz="2400" b="1" i="0" u="none" strike="noStrike" kern="1200" cap="none" spc="0" normalizeH="0" baseline="0" noProof="0" dirty="0">
                <a:ln>
                  <a:noFill/>
                </a:ln>
                <a:solidFill>
                  <a:srgbClr val="3CE707"/>
                </a:solidFill>
                <a:effectLst/>
                <a:uLnTx/>
                <a:uFillTx/>
                <a:latin typeface="Calibri" panose="020F0502020204030204" pitchFamily="34" charset="0"/>
                <a:ea typeface="Roboto Black" panose="020B0604020202020204" charset="0"/>
                <a:cs typeface="Calibri" panose="020F0502020204030204" pitchFamily="34" charset="0"/>
              </a:rPr>
            </a:br>
            <a:r>
              <a:rPr kumimoji="0" lang="en-US" sz="1400" i="0" u="none" strike="noStrike" kern="1200" cap="none" spc="0" normalizeH="0" baseline="0" noProof="0" dirty="0">
                <a:ln>
                  <a:noFill/>
                </a:ln>
                <a:solidFill>
                  <a:schemeClr val="bg1">
                    <a:lumMod val="65000"/>
                  </a:schemeClr>
                </a:solidFill>
                <a:effectLst/>
                <a:uLnTx/>
                <a:uFillTx/>
                <a:latin typeface="Calibri" panose="020F0502020204030204"/>
                <a:ea typeface="Roboto Black" panose="020B0604020202020204" charset="0"/>
                <a:cs typeface="Aharoni" panose="02010803020104030203" pitchFamily="2" charset="-79"/>
              </a:rPr>
              <a:t>Assets Aggregated on PCR Platform</a:t>
            </a:r>
            <a:endParaRPr kumimoji="0" lang="en-US" sz="2400" i="0" u="none" strike="noStrike" kern="1200" cap="none" spc="0" normalizeH="0" baseline="0" noProof="0" dirty="0">
              <a:ln>
                <a:noFill/>
              </a:ln>
              <a:solidFill>
                <a:schemeClr val="bg1">
                  <a:lumMod val="65000"/>
                </a:schemeClr>
              </a:solidFill>
              <a:effectLst/>
              <a:uLnTx/>
              <a:uFillTx/>
              <a:latin typeface="Calibri" panose="020F0502020204030204"/>
              <a:ea typeface="Roboto Black" panose="020B0604020202020204" charset="0"/>
              <a:cs typeface="Aharoni" panose="02010803020104030203" pitchFamily="2" charset="-79"/>
            </a:endParaRPr>
          </a:p>
        </p:txBody>
      </p:sp>
      <p:sp>
        <p:nvSpPr>
          <p:cNvPr id="30" name="Rectangle 29">
            <a:extLst>
              <a:ext uri="{FF2B5EF4-FFF2-40B4-BE49-F238E27FC236}">
                <a16:creationId xmlns:a16="http://schemas.microsoft.com/office/drawing/2014/main" id="{E7B4009E-35A8-4320-85EE-A7429F77871B}"/>
              </a:ext>
            </a:extLst>
          </p:cNvPr>
          <p:cNvSpPr/>
          <p:nvPr/>
        </p:nvSpPr>
        <p:spPr>
          <a:xfrm>
            <a:off x="6721300" y="977242"/>
            <a:ext cx="2262471" cy="954107"/>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srgbClr val="4BC3FF"/>
                </a:solidFill>
                <a:effectLst/>
                <a:uLnTx/>
                <a:uFillTx/>
                <a:latin typeface="Calibri" panose="020F0502020204030204" pitchFamily="34" charset="0"/>
                <a:ea typeface="Roboto Black" panose="020B0604020202020204" charset="0"/>
                <a:cs typeface="Calibri" panose="020F0502020204030204" pitchFamily="34" charset="0"/>
              </a:rPr>
              <a:t>85%</a:t>
            </a:r>
            <a:r>
              <a:rPr kumimoji="0" lang="en-US" sz="2400" b="1" i="0" u="none" strike="noStrike" kern="1200" cap="none" spc="0" normalizeH="0" baseline="0" noProof="0" dirty="0">
                <a:ln>
                  <a:noFill/>
                </a:ln>
                <a:solidFill>
                  <a:srgbClr val="4BC3FF"/>
                </a:solidFill>
                <a:effectLst/>
                <a:uLnTx/>
                <a:uFillTx/>
                <a:latin typeface="Calibri" panose="020F0502020204030204" pitchFamily="34" charset="0"/>
                <a:ea typeface="Roboto Black" panose="020B0604020202020204" charset="0"/>
                <a:cs typeface="Calibri" panose="020F0502020204030204" pitchFamily="34" charset="0"/>
              </a:rPr>
              <a:t> </a:t>
            </a:r>
            <a:br>
              <a:rPr kumimoji="0" lang="en-US" sz="2400" b="1" i="0" u="none" strike="noStrike" kern="1200" cap="none" spc="0" normalizeH="0" baseline="0" noProof="0" dirty="0">
                <a:ln>
                  <a:noFill/>
                </a:ln>
                <a:solidFill>
                  <a:srgbClr val="3CE707"/>
                </a:solidFill>
                <a:effectLst/>
                <a:uLnTx/>
                <a:uFillTx/>
                <a:latin typeface="Calibri" panose="020F0502020204030204" pitchFamily="34" charset="0"/>
                <a:ea typeface="Roboto Black" panose="020B0604020202020204" charset="0"/>
                <a:cs typeface="Calibri" panose="020F0502020204030204" pitchFamily="34" charset="0"/>
              </a:rPr>
            </a:br>
            <a:r>
              <a:rPr kumimoji="0" lang="en-US" sz="1400" i="0" u="none" strike="noStrike" kern="1200" cap="none" spc="0" normalizeH="0" baseline="0" noProof="0" dirty="0">
                <a:ln>
                  <a:noFill/>
                </a:ln>
                <a:solidFill>
                  <a:schemeClr val="bg1">
                    <a:lumMod val="65000"/>
                  </a:schemeClr>
                </a:solidFill>
                <a:effectLst/>
                <a:uLnTx/>
                <a:uFillTx/>
                <a:latin typeface="Calibri" panose="020F0502020204030204"/>
                <a:ea typeface="Roboto Black" panose="020B0604020202020204" charset="0"/>
                <a:cs typeface="Aharoni" panose="02010803020104030203" pitchFamily="2" charset="-79"/>
              </a:rPr>
              <a:t>of Statements are Automated</a:t>
            </a:r>
            <a:endParaRPr kumimoji="0" lang="en-US" sz="2400" i="0" u="none" strike="noStrike" kern="1200" cap="none" spc="0" normalizeH="0" baseline="0" noProof="0" dirty="0">
              <a:ln>
                <a:noFill/>
              </a:ln>
              <a:solidFill>
                <a:schemeClr val="bg1">
                  <a:lumMod val="65000"/>
                </a:schemeClr>
              </a:solidFill>
              <a:effectLst/>
              <a:uLnTx/>
              <a:uFillTx/>
              <a:latin typeface="Calibri" panose="020F0502020204030204"/>
              <a:ea typeface="Roboto Black" panose="020B0604020202020204" charset="0"/>
              <a:cs typeface="Aharoni" panose="02010803020104030203" pitchFamily="2" charset="-79"/>
            </a:endParaRPr>
          </a:p>
        </p:txBody>
      </p:sp>
      <p:cxnSp>
        <p:nvCxnSpPr>
          <p:cNvPr id="31" name="Straight Connector 30">
            <a:extLst>
              <a:ext uri="{FF2B5EF4-FFF2-40B4-BE49-F238E27FC236}">
                <a16:creationId xmlns:a16="http://schemas.microsoft.com/office/drawing/2014/main" id="{42EF6DAC-6E70-4148-A44B-7951A37CF868}"/>
              </a:ext>
            </a:extLst>
          </p:cNvPr>
          <p:cNvCxnSpPr/>
          <p:nvPr/>
        </p:nvCxnSpPr>
        <p:spPr>
          <a:xfrm>
            <a:off x="395820" y="2038773"/>
            <a:ext cx="1124518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28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698D9FF-B429-4BF2-9740-8851321B6A38}"/>
              </a:ext>
            </a:extLst>
          </p:cNvPr>
          <p:cNvSpPr>
            <a:spLocks noGrp="1"/>
          </p:cNvSpPr>
          <p:nvPr>
            <p:ph type="body" sz="quarter" idx="13"/>
          </p:nvPr>
        </p:nvSpPr>
        <p:spPr/>
        <p:txBody>
          <a:bodyPr/>
          <a:lstStyle/>
          <a:p>
            <a:r>
              <a:rPr lang="en-US" dirty="0">
                <a:solidFill>
                  <a:srgbClr val="4BC3FF"/>
                </a:solidFill>
                <a:latin typeface="Arial Black" panose="020B0A04020102020204" pitchFamily="34" charset="0"/>
              </a:rPr>
              <a:t>#3 </a:t>
            </a:r>
            <a:r>
              <a:rPr lang="en-US" dirty="0"/>
              <a:t>QUALITY DATA</a:t>
            </a:r>
          </a:p>
        </p:txBody>
      </p:sp>
      <p:sp>
        <p:nvSpPr>
          <p:cNvPr id="5" name="TextBox 4">
            <a:extLst>
              <a:ext uri="{FF2B5EF4-FFF2-40B4-BE49-F238E27FC236}">
                <a16:creationId xmlns:a16="http://schemas.microsoft.com/office/drawing/2014/main" id="{C870C166-DAC1-4C93-99D3-FCD5137B8A72}"/>
              </a:ext>
            </a:extLst>
          </p:cNvPr>
          <p:cNvSpPr txBox="1"/>
          <p:nvPr/>
        </p:nvSpPr>
        <p:spPr>
          <a:xfrm>
            <a:off x="5914757" y="1806486"/>
            <a:ext cx="2176454" cy="11618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2000" b="1" i="0" u="none" strike="noStrike" kern="1200" cap="none" spc="0" normalizeH="0" baseline="0" noProof="0" dirty="0">
                <a:ln>
                  <a:noFill/>
                </a:ln>
                <a:solidFill>
                  <a:srgbClr val="4BC3FF"/>
                </a:solidFill>
                <a:effectLst/>
                <a:uLnTx/>
                <a:uFillTx/>
                <a:cs typeface="Browallia New" panose="020B0604020202020204" pitchFamily="34" charset="-34"/>
              </a:rPr>
              <a:t>Marketable</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Equities</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Bonds/Fixed Income</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Currency Trading</a:t>
            </a:r>
          </a:p>
        </p:txBody>
      </p:sp>
      <p:sp>
        <p:nvSpPr>
          <p:cNvPr id="6" name="TextBox 5">
            <a:extLst>
              <a:ext uri="{FF2B5EF4-FFF2-40B4-BE49-F238E27FC236}">
                <a16:creationId xmlns:a16="http://schemas.microsoft.com/office/drawing/2014/main" id="{DB1DBFD0-1359-4C88-A065-496B24D909F3}"/>
              </a:ext>
            </a:extLst>
          </p:cNvPr>
          <p:cNvSpPr txBox="1"/>
          <p:nvPr/>
        </p:nvSpPr>
        <p:spPr>
          <a:xfrm>
            <a:off x="5914757" y="2937376"/>
            <a:ext cx="1975946"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2000" b="1" i="0" u="none" strike="noStrike" kern="1200" cap="none" spc="0" normalizeH="0" baseline="0" noProof="0" dirty="0">
                <a:ln>
                  <a:noFill/>
                </a:ln>
                <a:solidFill>
                  <a:srgbClr val="4BC3FF"/>
                </a:solidFill>
                <a:effectLst/>
                <a:uLnTx/>
                <a:uFillTx/>
                <a:cs typeface="Browallia New" panose="020B0604020202020204" pitchFamily="34" charset="-34"/>
              </a:rPr>
              <a:t>Alternatives</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Hedge Funds</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Fund of Funds</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Private Equity</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Real Estate</a:t>
            </a:r>
          </a:p>
        </p:txBody>
      </p:sp>
      <p:sp>
        <p:nvSpPr>
          <p:cNvPr id="7" name="TextBox 6">
            <a:extLst>
              <a:ext uri="{FF2B5EF4-FFF2-40B4-BE49-F238E27FC236}">
                <a16:creationId xmlns:a16="http://schemas.microsoft.com/office/drawing/2014/main" id="{B4AE5AD3-52B0-47CD-A1E8-28A1624F0718}"/>
              </a:ext>
            </a:extLst>
          </p:cNvPr>
          <p:cNvSpPr txBox="1"/>
          <p:nvPr/>
        </p:nvSpPr>
        <p:spPr>
          <a:xfrm>
            <a:off x="5905624" y="4386373"/>
            <a:ext cx="2127533" cy="11618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2000" b="1" i="0" u="none" strike="noStrike" kern="1200" cap="none" spc="0" normalizeH="0" baseline="0" noProof="0" dirty="0">
                <a:ln>
                  <a:noFill/>
                </a:ln>
                <a:solidFill>
                  <a:srgbClr val="4BC3FF"/>
                </a:solidFill>
                <a:effectLst/>
                <a:uLnTx/>
                <a:uFillTx/>
                <a:cs typeface="Browallia New" panose="020B0604020202020204" pitchFamily="34" charset="-34"/>
              </a:rPr>
              <a:t>Other Illiquid</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rPr>
              <a:t>Insurance Assets</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Business Interests</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Personal Assets</a:t>
            </a:r>
          </a:p>
        </p:txBody>
      </p:sp>
      <p:sp>
        <p:nvSpPr>
          <p:cNvPr id="8" name="TextBox 7">
            <a:extLst>
              <a:ext uri="{FF2B5EF4-FFF2-40B4-BE49-F238E27FC236}">
                <a16:creationId xmlns:a16="http://schemas.microsoft.com/office/drawing/2014/main" id="{EBD8E0BE-2DD7-4C2E-B1AE-F8D493F3020B}"/>
              </a:ext>
            </a:extLst>
          </p:cNvPr>
          <p:cNvSpPr txBox="1"/>
          <p:nvPr/>
        </p:nvSpPr>
        <p:spPr>
          <a:xfrm>
            <a:off x="3872873" y="1806486"/>
            <a:ext cx="2176454" cy="26853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2000" b="1" i="0" u="none" strike="noStrike" kern="1200" cap="none" spc="0" normalizeH="0" baseline="0" noProof="0" dirty="0">
                <a:ln>
                  <a:noFill/>
                </a:ln>
                <a:solidFill>
                  <a:srgbClr val="4BC3FF"/>
                </a:solidFill>
                <a:effectLst/>
                <a:uLnTx/>
                <a:uFillTx/>
                <a:cs typeface="Browallia New" panose="020B0604020202020204" pitchFamily="34" charset="-34"/>
              </a:rPr>
              <a:t>Investment Data</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Custodial Feeds </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Statements</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Cap Calls</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K1’s</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Estimates</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Firm Feeds</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Appraisals</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Client Sourced</a:t>
            </a: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US" sz="1400" b="0" i="0" u="none" strike="noStrike" kern="1200" cap="none" spc="0" normalizeH="0" baseline="0" noProof="0" dirty="0">
              <a:ln>
                <a:noFill/>
              </a:ln>
              <a:solidFill>
                <a:srgbClr val="E7E6E6">
                  <a:lumMod val="50000"/>
                </a:srgbClr>
              </a:solidFill>
              <a:effectLst/>
              <a:uLnTx/>
              <a:uFillTx/>
              <a:ea typeface="+mn-ea"/>
              <a:cs typeface="+mn-cs"/>
            </a:endParaRPr>
          </a:p>
        </p:txBody>
      </p:sp>
      <p:sp>
        <p:nvSpPr>
          <p:cNvPr id="9" name="TextBox 8">
            <a:extLst>
              <a:ext uri="{FF2B5EF4-FFF2-40B4-BE49-F238E27FC236}">
                <a16:creationId xmlns:a16="http://schemas.microsoft.com/office/drawing/2014/main" id="{2339576D-5853-4303-9C01-56BDB2A70F3E}"/>
              </a:ext>
            </a:extLst>
          </p:cNvPr>
          <p:cNvSpPr txBox="1"/>
          <p:nvPr/>
        </p:nvSpPr>
        <p:spPr>
          <a:xfrm>
            <a:off x="9957159" y="1806486"/>
            <a:ext cx="1867279" cy="19236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2000" b="1" i="0" u="none" strike="noStrike" kern="1200" cap="none" spc="0" normalizeH="0" baseline="0" noProof="0" dirty="0">
                <a:ln>
                  <a:noFill/>
                </a:ln>
                <a:solidFill>
                  <a:srgbClr val="4BC3FF"/>
                </a:solidFill>
                <a:effectLst/>
                <a:uLnTx/>
                <a:uFillTx/>
                <a:cs typeface="Browallia New" panose="020B0604020202020204" pitchFamily="34" charset="-34"/>
              </a:rPr>
              <a:t>Normalization</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Transaction Codes</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Asset Classifications</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Corporate Actions</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Geography</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Client Preference</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Multi-Currency</a:t>
            </a:r>
          </a:p>
        </p:txBody>
      </p:sp>
      <p:sp>
        <p:nvSpPr>
          <p:cNvPr id="10" name="TextBox 9">
            <a:extLst>
              <a:ext uri="{FF2B5EF4-FFF2-40B4-BE49-F238E27FC236}">
                <a16:creationId xmlns:a16="http://schemas.microsoft.com/office/drawing/2014/main" id="{2A146B72-D87D-434B-8E9B-2ECC742D9B70}"/>
              </a:ext>
            </a:extLst>
          </p:cNvPr>
          <p:cNvSpPr txBox="1"/>
          <p:nvPr/>
        </p:nvSpPr>
        <p:spPr>
          <a:xfrm>
            <a:off x="9969168" y="3819531"/>
            <a:ext cx="1590513" cy="17312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2000" b="1" i="0" u="none" strike="noStrike" kern="1200" cap="none" spc="0" normalizeH="0" baseline="0" noProof="0" dirty="0">
                <a:ln>
                  <a:noFill/>
                </a:ln>
                <a:solidFill>
                  <a:srgbClr val="4BC3FF"/>
                </a:solidFill>
                <a:effectLst/>
                <a:uLnTx/>
                <a:uFillTx/>
                <a:cs typeface="Browallia New" panose="020B0604020202020204" pitchFamily="34" charset="-34"/>
              </a:rPr>
              <a:t>Pricing</a:t>
            </a:r>
            <a:endParaRPr kumimoji="0" lang="en-US" sz="2400" b="1" i="0" u="none" strike="noStrike" kern="1200" cap="none" spc="0" normalizeH="0" baseline="0" noProof="0" dirty="0">
              <a:ln>
                <a:noFill/>
              </a:ln>
              <a:solidFill>
                <a:srgbClr val="4BC3FF"/>
              </a:solidFill>
              <a:effectLst/>
              <a:uLnTx/>
              <a:uFillTx/>
              <a:cs typeface="Browallia New" panose="020B0604020202020204" pitchFamily="34" charset="-34"/>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Market</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Waterfall</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Average</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Custom </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Pass-through</a:t>
            </a:r>
          </a:p>
        </p:txBody>
      </p:sp>
      <p:sp>
        <p:nvSpPr>
          <p:cNvPr id="11" name="TextBox 10">
            <a:extLst>
              <a:ext uri="{FF2B5EF4-FFF2-40B4-BE49-F238E27FC236}">
                <a16:creationId xmlns:a16="http://schemas.microsoft.com/office/drawing/2014/main" id="{5DC207F5-CFF4-44A9-AA5F-A21C791D8555}"/>
              </a:ext>
            </a:extLst>
          </p:cNvPr>
          <p:cNvSpPr txBox="1"/>
          <p:nvPr/>
        </p:nvSpPr>
        <p:spPr>
          <a:xfrm>
            <a:off x="7980644" y="1806486"/>
            <a:ext cx="1860826" cy="17312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2000" b="1" i="0" u="none" strike="noStrike" kern="1200" cap="none" spc="0" normalizeH="0" baseline="0" noProof="0" dirty="0">
                <a:ln>
                  <a:noFill/>
                </a:ln>
                <a:solidFill>
                  <a:srgbClr val="4BC3FF"/>
                </a:solidFill>
                <a:effectLst/>
                <a:uLnTx/>
                <a:uFillTx/>
                <a:cs typeface="Browallia New" panose="020B0604020202020204" pitchFamily="34" charset="-34"/>
              </a:rPr>
              <a:t>Reconcile</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Positions</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Tax Lots</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Cash Flows</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Multi-point</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Custom Recon</a:t>
            </a:r>
          </a:p>
        </p:txBody>
      </p:sp>
      <p:sp>
        <p:nvSpPr>
          <p:cNvPr id="12" name="TextBox 11">
            <a:extLst>
              <a:ext uri="{FF2B5EF4-FFF2-40B4-BE49-F238E27FC236}">
                <a16:creationId xmlns:a16="http://schemas.microsoft.com/office/drawing/2014/main" id="{9CE0EB85-1D79-4273-895D-71F25D459B82}"/>
              </a:ext>
            </a:extLst>
          </p:cNvPr>
          <p:cNvSpPr txBox="1"/>
          <p:nvPr/>
        </p:nvSpPr>
        <p:spPr>
          <a:xfrm>
            <a:off x="7991476" y="3502957"/>
            <a:ext cx="2176454" cy="11618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2000" b="1" i="0" u="none" strike="noStrike" kern="1200" cap="none" spc="0" normalizeH="0" baseline="0" noProof="0" dirty="0">
                <a:ln>
                  <a:noFill/>
                </a:ln>
                <a:solidFill>
                  <a:srgbClr val="4BC3FF"/>
                </a:solidFill>
                <a:effectLst/>
                <a:uLnTx/>
                <a:uFillTx/>
                <a:cs typeface="Browallia New" panose="020B0604020202020204" pitchFamily="34" charset="-34"/>
              </a:rPr>
              <a:t>Quality</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Variance Checks</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Range Checks</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ea typeface="+mn-ea"/>
                <a:cs typeface="+mn-cs"/>
              </a:rPr>
              <a:t>60 Other Controls</a:t>
            </a:r>
          </a:p>
        </p:txBody>
      </p:sp>
      <p:sp>
        <p:nvSpPr>
          <p:cNvPr id="13" name="Rectangle 12">
            <a:extLst>
              <a:ext uri="{FF2B5EF4-FFF2-40B4-BE49-F238E27FC236}">
                <a16:creationId xmlns:a16="http://schemas.microsoft.com/office/drawing/2014/main" id="{6C8782CF-F620-4513-B127-861961391C6E}"/>
              </a:ext>
            </a:extLst>
          </p:cNvPr>
          <p:cNvSpPr/>
          <p:nvPr/>
        </p:nvSpPr>
        <p:spPr>
          <a:xfrm>
            <a:off x="3902690" y="1291982"/>
            <a:ext cx="1923839" cy="355236"/>
          </a:xfrm>
          <a:prstGeom prst="rect">
            <a:avLst/>
          </a:prstGeom>
          <a:solidFill>
            <a:srgbClr val="4B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SOURCES</a:t>
            </a:r>
          </a:p>
        </p:txBody>
      </p:sp>
      <p:sp>
        <p:nvSpPr>
          <p:cNvPr id="14" name="Rectangle 13">
            <a:extLst>
              <a:ext uri="{FF2B5EF4-FFF2-40B4-BE49-F238E27FC236}">
                <a16:creationId xmlns:a16="http://schemas.microsoft.com/office/drawing/2014/main" id="{0A297884-F74F-43F6-BDF7-85B2074F3104}"/>
              </a:ext>
            </a:extLst>
          </p:cNvPr>
          <p:cNvSpPr/>
          <p:nvPr/>
        </p:nvSpPr>
        <p:spPr>
          <a:xfrm>
            <a:off x="5940810" y="1291982"/>
            <a:ext cx="1923839" cy="355236"/>
          </a:xfrm>
          <a:prstGeom prst="rect">
            <a:avLst/>
          </a:prstGeom>
          <a:solidFill>
            <a:srgbClr val="4B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ASSET CLASSES</a:t>
            </a:r>
          </a:p>
        </p:txBody>
      </p:sp>
      <p:sp>
        <p:nvSpPr>
          <p:cNvPr id="15" name="Rectangle 14">
            <a:extLst>
              <a:ext uri="{FF2B5EF4-FFF2-40B4-BE49-F238E27FC236}">
                <a16:creationId xmlns:a16="http://schemas.microsoft.com/office/drawing/2014/main" id="{8A061602-24DF-4C78-8168-C625D2404A59}"/>
              </a:ext>
            </a:extLst>
          </p:cNvPr>
          <p:cNvSpPr/>
          <p:nvPr/>
        </p:nvSpPr>
        <p:spPr>
          <a:xfrm>
            <a:off x="7980644" y="1291982"/>
            <a:ext cx="1923839" cy="355236"/>
          </a:xfrm>
          <a:prstGeom prst="rect">
            <a:avLst/>
          </a:prstGeom>
          <a:solidFill>
            <a:srgbClr val="4B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DATA QUALITY</a:t>
            </a:r>
          </a:p>
        </p:txBody>
      </p:sp>
      <p:sp>
        <p:nvSpPr>
          <p:cNvPr id="16" name="Rectangle 15">
            <a:extLst>
              <a:ext uri="{FF2B5EF4-FFF2-40B4-BE49-F238E27FC236}">
                <a16:creationId xmlns:a16="http://schemas.microsoft.com/office/drawing/2014/main" id="{C4EC8ADC-590E-4A96-86E9-7A3D5135096B}"/>
              </a:ext>
            </a:extLst>
          </p:cNvPr>
          <p:cNvSpPr/>
          <p:nvPr/>
        </p:nvSpPr>
        <p:spPr>
          <a:xfrm>
            <a:off x="10005848" y="1291982"/>
            <a:ext cx="1923839" cy="355236"/>
          </a:xfrm>
          <a:prstGeom prst="rect">
            <a:avLst/>
          </a:prstGeom>
          <a:solidFill>
            <a:srgbClr val="4B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ANALYSIS READY</a:t>
            </a:r>
          </a:p>
        </p:txBody>
      </p:sp>
      <p:sp>
        <p:nvSpPr>
          <p:cNvPr id="17" name="Rectangle 16">
            <a:extLst>
              <a:ext uri="{FF2B5EF4-FFF2-40B4-BE49-F238E27FC236}">
                <a16:creationId xmlns:a16="http://schemas.microsoft.com/office/drawing/2014/main" id="{2327894F-B36D-4501-BED9-CCAAC12AA634}"/>
              </a:ext>
            </a:extLst>
          </p:cNvPr>
          <p:cNvSpPr/>
          <p:nvPr/>
        </p:nvSpPr>
        <p:spPr>
          <a:xfrm>
            <a:off x="277680" y="3195548"/>
            <a:ext cx="3092732" cy="261610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PCR uses an </a:t>
            </a:r>
            <a:r>
              <a:rPr kumimoji="0" lang="en-US" sz="1400" b="1"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Accounting-Based</a:t>
            </a:r>
            <a:r>
              <a:rPr kumimoji="0" lang="en-US"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 approach to aggregation which causes all activity to translate into transactions, coded with standard transaction codes regardless of source and associated with a robust, market-data-fed security master.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The result is data of a quality and consistency that can be used directly in other reporting and analytic systems.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p:txBody>
      </p:sp>
      <p:pic>
        <p:nvPicPr>
          <p:cNvPr id="18" name="Graphic 17" descr="Bar graph with upward trend">
            <a:extLst>
              <a:ext uri="{FF2B5EF4-FFF2-40B4-BE49-F238E27FC236}">
                <a16:creationId xmlns:a16="http://schemas.microsoft.com/office/drawing/2014/main" id="{21C1A8C5-0888-4F70-BF2C-0592F41F413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23225" y="1354109"/>
            <a:ext cx="274320" cy="274320"/>
          </a:xfrm>
          <a:prstGeom prst="rect">
            <a:avLst/>
          </a:prstGeom>
        </p:spPr>
      </p:pic>
      <p:pic>
        <p:nvPicPr>
          <p:cNvPr id="19" name="Graphic 18" descr="Target">
            <a:extLst>
              <a:ext uri="{FF2B5EF4-FFF2-40B4-BE49-F238E27FC236}">
                <a16:creationId xmlns:a16="http://schemas.microsoft.com/office/drawing/2014/main" id="{9826B8CE-0A6E-4BA6-8587-921AC1796DC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14377" y="1341404"/>
            <a:ext cx="274320" cy="274320"/>
          </a:xfrm>
          <a:prstGeom prst="rect">
            <a:avLst/>
          </a:prstGeom>
        </p:spPr>
      </p:pic>
      <p:pic>
        <p:nvPicPr>
          <p:cNvPr id="20" name="Graphic 19" descr="Database">
            <a:extLst>
              <a:ext uri="{FF2B5EF4-FFF2-40B4-BE49-F238E27FC236}">
                <a16:creationId xmlns:a16="http://schemas.microsoft.com/office/drawing/2014/main" id="{18E2B36D-24C8-4F01-9AF1-691AF1CC394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36478" y="1332440"/>
            <a:ext cx="274320" cy="274320"/>
          </a:xfrm>
          <a:prstGeom prst="rect">
            <a:avLst/>
          </a:prstGeom>
        </p:spPr>
      </p:pic>
      <p:pic>
        <p:nvPicPr>
          <p:cNvPr id="21" name="Graphic 20" descr="Bar graph with upward trend">
            <a:extLst>
              <a:ext uri="{FF2B5EF4-FFF2-40B4-BE49-F238E27FC236}">
                <a16:creationId xmlns:a16="http://schemas.microsoft.com/office/drawing/2014/main" id="{964B92AB-DAF5-486C-8D8D-048A98AE253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82464" y="1341404"/>
            <a:ext cx="274320" cy="274320"/>
          </a:xfrm>
          <a:prstGeom prst="rect">
            <a:avLst/>
          </a:prstGeom>
        </p:spPr>
      </p:pic>
      <p:sp>
        <p:nvSpPr>
          <p:cNvPr id="22" name="Rectangle 21">
            <a:extLst>
              <a:ext uri="{FF2B5EF4-FFF2-40B4-BE49-F238E27FC236}">
                <a16:creationId xmlns:a16="http://schemas.microsoft.com/office/drawing/2014/main" id="{05043FB8-18EE-4A6B-A4CC-836BD4F253CC}"/>
              </a:ext>
            </a:extLst>
          </p:cNvPr>
          <p:cNvSpPr/>
          <p:nvPr/>
        </p:nvSpPr>
        <p:spPr>
          <a:xfrm>
            <a:off x="321729" y="1291602"/>
            <a:ext cx="3239654" cy="1696426"/>
          </a:xfrm>
          <a:prstGeom prst="rect">
            <a:avLst/>
          </a:prstGeom>
        </p:spPr>
        <p:txBody>
          <a:bodyPr wrap="square">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BC3FF"/>
                </a:solidFill>
                <a:effectLst/>
                <a:uLnTx/>
                <a:uFillTx/>
                <a:ea typeface="Roboto Black" panose="020B0604020202020204" charset="0"/>
                <a:cs typeface="Browallia New" panose="020B0604020202020204" pitchFamily="34" charset="-34"/>
              </a:rPr>
              <a:t>PCR is More Than Just an Aggregator.</a:t>
            </a:r>
            <a:br>
              <a:rPr kumimoji="0" lang="en-US" sz="2400" b="1" i="0" u="none" strike="noStrike" kern="1200" cap="none" spc="0" normalizeH="0" baseline="0" noProof="0" dirty="0">
                <a:ln>
                  <a:noFill/>
                </a:ln>
                <a:solidFill>
                  <a:srgbClr val="4BC3FF"/>
                </a:solidFill>
                <a:effectLst/>
                <a:uLnTx/>
                <a:uFillTx/>
                <a:ea typeface="Roboto Black" panose="020B0604020202020204" charset="0"/>
                <a:cs typeface="Browallia New" panose="020B0604020202020204" pitchFamily="34" charset="-34"/>
              </a:rPr>
            </a:br>
            <a:r>
              <a:rPr kumimoji="0" lang="en-US" sz="2400" b="1" i="0" u="none" strike="noStrike" kern="1200" cap="none" spc="0" normalizeH="0" baseline="0" noProof="0" dirty="0">
                <a:ln>
                  <a:noFill/>
                </a:ln>
                <a:solidFill>
                  <a:srgbClr val="4BC3FF"/>
                </a:solidFill>
                <a:effectLst/>
                <a:uLnTx/>
                <a:uFillTx/>
                <a:ea typeface="Roboto Black" panose="020B0604020202020204" charset="0"/>
                <a:cs typeface="Browallia New" panose="020B0604020202020204" pitchFamily="34" charset="-34"/>
              </a:rPr>
              <a:t> </a:t>
            </a:r>
            <a:br>
              <a:rPr kumimoji="0" lang="en-US" sz="2400" b="1" i="0" u="none" strike="noStrike" kern="1200" cap="none" spc="0" normalizeH="0" baseline="0" noProof="0" dirty="0">
                <a:ln>
                  <a:noFill/>
                </a:ln>
                <a:solidFill>
                  <a:srgbClr val="4BC3FF"/>
                </a:solidFill>
                <a:effectLst/>
                <a:uLnTx/>
                <a:uFillTx/>
                <a:ea typeface="Roboto Black" panose="020B0604020202020204" charset="0"/>
                <a:cs typeface="Browallia New" panose="020B0604020202020204" pitchFamily="34" charset="-34"/>
              </a:rPr>
            </a:br>
            <a:r>
              <a:rPr kumimoji="0" lang="en-US" sz="2400" b="1" i="0" u="none" strike="noStrike" kern="1200" cap="none" spc="0" normalizeH="0" baseline="0" noProof="0" dirty="0">
                <a:ln>
                  <a:noFill/>
                </a:ln>
                <a:solidFill>
                  <a:srgbClr val="4BC3FF"/>
                </a:solidFill>
                <a:effectLst/>
                <a:uLnTx/>
                <a:uFillTx/>
                <a:ea typeface="Roboto Black" panose="020B0604020202020204" charset="0"/>
                <a:cs typeface="Browallia New" panose="020B0604020202020204" pitchFamily="34" charset="-34"/>
              </a:rPr>
              <a:t>We Curate Data and Make it Analysis Ready</a:t>
            </a:r>
            <a:r>
              <a:rPr kumimoji="0" lang="en-US" sz="2400" b="1" i="0" u="none" strike="noStrike" kern="1200" cap="none" spc="0" normalizeH="0" baseline="0" noProof="0" dirty="0">
                <a:ln>
                  <a:noFill/>
                </a:ln>
                <a:solidFill>
                  <a:srgbClr val="00B0F0"/>
                </a:solidFill>
                <a:effectLst/>
                <a:uLnTx/>
                <a:uFillTx/>
                <a:ea typeface="Roboto Black" panose="020B0604020202020204" charset="0"/>
                <a:cs typeface="Browallia New" panose="020B0604020202020204" pitchFamily="34" charset="-34"/>
              </a:rPr>
              <a:t>.</a:t>
            </a:r>
          </a:p>
        </p:txBody>
      </p:sp>
    </p:spTree>
    <p:extLst>
      <p:ext uri="{BB962C8B-B14F-4D97-AF65-F5344CB8AC3E}">
        <p14:creationId xmlns:p14="http://schemas.microsoft.com/office/powerpoint/2010/main" val="28977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C44ED2-E1C1-451D-80C6-4188F3FA8B56}"/>
              </a:ext>
            </a:extLst>
          </p:cNvPr>
          <p:cNvSpPr>
            <a:spLocks noGrp="1"/>
          </p:cNvSpPr>
          <p:nvPr>
            <p:ph type="body" sz="quarter" idx="13"/>
          </p:nvPr>
        </p:nvSpPr>
        <p:spPr/>
        <p:txBody>
          <a:bodyPr/>
          <a:lstStyle/>
          <a:p>
            <a:r>
              <a:rPr lang="en-US" dirty="0">
                <a:solidFill>
                  <a:srgbClr val="4BC3FF"/>
                </a:solidFill>
                <a:latin typeface="Arial Black" panose="020B0A04020102020204" pitchFamily="34" charset="0"/>
              </a:rPr>
              <a:t>#4 </a:t>
            </a:r>
            <a:r>
              <a:rPr lang="en-US" dirty="0"/>
              <a:t>PRIVACY FIRST ARCHITECTURE</a:t>
            </a:r>
          </a:p>
        </p:txBody>
      </p:sp>
      <p:sp>
        <p:nvSpPr>
          <p:cNvPr id="5" name="Text Placeholder 5">
            <a:extLst>
              <a:ext uri="{FF2B5EF4-FFF2-40B4-BE49-F238E27FC236}">
                <a16:creationId xmlns:a16="http://schemas.microsoft.com/office/drawing/2014/main" id="{2E0C5A4B-5736-4C0B-85B4-1A33B8DEB7A1}"/>
              </a:ext>
            </a:extLst>
          </p:cNvPr>
          <p:cNvSpPr txBox="1">
            <a:spLocks/>
          </p:cNvSpPr>
          <p:nvPr/>
        </p:nvSpPr>
        <p:spPr>
          <a:xfrm>
            <a:off x="4306106" y="1659673"/>
            <a:ext cx="3723861" cy="21686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4BC3FF"/>
                </a:solidFill>
                <a:effectLst/>
                <a:uLnTx/>
                <a:uFillTx/>
                <a:cs typeface="Browallia New" panose="020B0604020202020204" pitchFamily="34" charset="-34"/>
              </a:rPr>
              <a:t>Privacy Technology</a:t>
            </a:r>
          </a:p>
          <a:p>
            <a:pPr marL="0" marR="0" lvl="0" indent="0" algn="l" defTabSz="914400" rtl="0" eaLnBrk="1" fontAlgn="auto" latinLnBrk="0" hangingPunct="1">
              <a:lnSpc>
                <a:spcPts val="1900"/>
              </a:lnSpc>
              <a:spcBef>
                <a:spcPts val="6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Personal data, account numbers and investment data are stored in separate data centers.  This groundbreaking approach requires that three data centers be breached simultaneously to associate your information.</a:t>
            </a:r>
          </a:p>
          <a:p>
            <a:pPr marL="0" marR="0" lvl="0" indent="0" algn="l" defTabSz="914400" rtl="0" eaLnBrk="1" fontAlgn="auto" latinLnBrk="0" hangingPunct="1">
              <a:lnSpc>
                <a:spcPts val="1900"/>
              </a:lnSpc>
              <a:spcBef>
                <a:spcPts val="6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Combined with best-in-class hosting, encryption and security practices, PCR is a platform of choice for many leading institutions and families.</a:t>
            </a:r>
          </a:p>
        </p:txBody>
      </p:sp>
      <p:sp>
        <p:nvSpPr>
          <p:cNvPr id="6" name="Rectangle 5">
            <a:extLst>
              <a:ext uri="{FF2B5EF4-FFF2-40B4-BE49-F238E27FC236}">
                <a16:creationId xmlns:a16="http://schemas.microsoft.com/office/drawing/2014/main" id="{6AAC07A6-F2D2-47B7-883C-80A923947124}"/>
              </a:ext>
            </a:extLst>
          </p:cNvPr>
          <p:cNvSpPr/>
          <p:nvPr/>
        </p:nvSpPr>
        <p:spPr>
          <a:xfrm>
            <a:off x="6398097" y="5857730"/>
            <a:ext cx="72077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Personal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Data</a:t>
            </a:r>
          </a:p>
        </p:txBody>
      </p:sp>
      <p:sp>
        <p:nvSpPr>
          <p:cNvPr id="7" name="Rectangle 6">
            <a:extLst>
              <a:ext uri="{FF2B5EF4-FFF2-40B4-BE49-F238E27FC236}">
                <a16:creationId xmlns:a16="http://schemas.microsoft.com/office/drawing/2014/main" id="{7FCC9F11-3E33-4E8B-A9CE-EB0A31F389F8}"/>
              </a:ext>
            </a:extLst>
          </p:cNvPr>
          <p:cNvSpPr/>
          <p:nvPr/>
        </p:nvSpPr>
        <p:spPr>
          <a:xfrm>
            <a:off x="6357638" y="4318527"/>
            <a:ext cx="75591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Account </a:t>
            </a:r>
            <a:b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Numbers</a:t>
            </a:r>
          </a:p>
        </p:txBody>
      </p:sp>
      <p:sp>
        <p:nvSpPr>
          <p:cNvPr id="8" name="Rectangle 7">
            <a:extLst>
              <a:ext uri="{FF2B5EF4-FFF2-40B4-BE49-F238E27FC236}">
                <a16:creationId xmlns:a16="http://schemas.microsoft.com/office/drawing/2014/main" id="{619EC5F0-6C4C-432E-8D5B-9146D30B0C79}"/>
              </a:ext>
            </a:extLst>
          </p:cNvPr>
          <p:cNvSpPr/>
          <p:nvPr/>
        </p:nvSpPr>
        <p:spPr>
          <a:xfrm>
            <a:off x="7498446" y="5027190"/>
            <a:ext cx="88601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Investment</a:t>
            </a:r>
            <a:b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Data</a:t>
            </a:r>
          </a:p>
        </p:txBody>
      </p:sp>
      <p:pic>
        <p:nvPicPr>
          <p:cNvPr id="9" name="Graphic 8" descr="Building">
            <a:extLst>
              <a:ext uri="{FF2B5EF4-FFF2-40B4-BE49-F238E27FC236}">
                <a16:creationId xmlns:a16="http://schemas.microsoft.com/office/drawing/2014/main" id="{6C294169-B702-4989-96B5-4872ECFDCF5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2593" y="4318527"/>
            <a:ext cx="579693" cy="579693"/>
          </a:xfrm>
          <a:prstGeom prst="rect">
            <a:avLst/>
          </a:prstGeom>
        </p:spPr>
      </p:pic>
      <p:pic>
        <p:nvPicPr>
          <p:cNvPr id="10" name="Graphic 9" descr="Building">
            <a:extLst>
              <a:ext uri="{FF2B5EF4-FFF2-40B4-BE49-F238E27FC236}">
                <a16:creationId xmlns:a16="http://schemas.microsoft.com/office/drawing/2014/main" id="{E61ECE4B-71F5-47F9-A99F-E9BA52FF338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7180" y="5801257"/>
            <a:ext cx="579693" cy="579693"/>
          </a:xfrm>
          <a:prstGeom prst="rect">
            <a:avLst/>
          </a:prstGeom>
        </p:spPr>
      </p:pic>
      <p:pic>
        <p:nvPicPr>
          <p:cNvPr id="11" name="Graphic 10" descr="Building">
            <a:extLst>
              <a:ext uri="{FF2B5EF4-FFF2-40B4-BE49-F238E27FC236}">
                <a16:creationId xmlns:a16="http://schemas.microsoft.com/office/drawing/2014/main" id="{03A0A0BC-501D-4DB3-8160-12160CAFA6D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76427" y="5013943"/>
            <a:ext cx="579693" cy="579693"/>
          </a:xfrm>
          <a:prstGeom prst="rect">
            <a:avLst/>
          </a:prstGeom>
        </p:spPr>
      </p:pic>
      <p:pic>
        <p:nvPicPr>
          <p:cNvPr id="12" name="Graphic 11" descr="Smart Phone">
            <a:extLst>
              <a:ext uri="{FF2B5EF4-FFF2-40B4-BE49-F238E27FC236}">
                <a16:creationId xmlns:a16="http://schemas.microsoft.com/office/drawing/2014/main" id="{2976F19B-83AE-49D3-A9C7-73BC0E25663E}"/>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16586" y="5038245"/>
            <a:ext cx="512165" cy="512165"/>
          </a:xfrm>
          <a:prstGeom prst="rect">
            <a:avLst/>
          </a:prstGeom>
        </p:spPr>
      </p:pic>
      <p:sp>
        <p:nvSpPr>
          <p:cNvPr id="13" name="Rectangle 12">
            <a:extLst>
              <a:ext uri="{FF2B5EF4-FFF2-40B4-BE49-F238E27FC236}">
                <a16:creationId xmlns:a16="http://schemas.microsoft.com/office/drawing/2014/main" id="{7C77F2A5-20BD-4FEB-8D8B-3FCCDCBF8375}"/>
              </a:ext>
            </a:extLst>
          </p:cNvPr>
          <p:cNvSpPr/>
          <p:nvPr/>
        </p:nvSpPr>
        <p:spPr>
          <a:xfrm>
            <a:off x="3113907" y="5082479"/>
            <a:ext cx="69621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Digital</a:t>
            </a:r>
            <a:b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Consent</a:t>
            </a:r>
          </a:p>
        </p:txBody>
      </p:sp>
      <p:pic>
        <p:nvPicPr>
          <p:cNvPr id="14" name="Graphic 13" descr="Bank">
            <a:extLst>
              <a:ext uri="{FF2B5EF4-FFF2-40B4-BE49-F238E27FC236}">
                <a16:creationId xmlns:a16="http://schemas.microsoft.com/office/drawing/2014/main" id="{0D9AC950-182C-44EF-9B35-9C0524671887}"/>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50692" y="5016909"/>
            <a:ext cx="579692" cy="579692"/>
          </a:xfrm>
          <a:prstGeom prst="rect">
            <a:avLst/>
          </a:prstGeom>
        </p:spPr>
      </p:pic>
      <p:sp>
        <p:nvSpPr>
          <p:cNvPr id="15" name="Rectangle 14">
            <a:extLst>
              <a:ext uri="{FF2B5EF4-FFF2-40B4-BE49-F238E27FC236}">
                <a16:creationId xmlns:a16="http://schemas.microsoft.com/office/drawing/2014/main" id="{305CD3E7-AD3D-404E-8E00-67F55958A4C9}"/>
              </a:ext>
            </a:extLst>
          </p:cNvPr>
          <p:cNvSpPr/>
          <p:nvPr/>
        </p:nvSpPr>
        <p:spPr>
          <a:xfrm>
            <a:off x="4491238" y="5007922"/>
            <a:ext cx="806631"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Custodian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Manager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Advisor</a:t>
            </a:r>
          </a:p>
        </p:txBody>
      </p:sp>
      <p:cxnSp>
        <p:nvCxnSpPr>
          <p:cNvPr id="16" name="Connector: Elbow 15">
            <a:extLst>
              <a:ext uri="{FF2B5EF4-FFF2-40B4-BE49-F238E27FC236}">
                <a16:creationId xmlns:a16="http://schemas.microsoft.com/office/drawing/2014/main" id="{7A5E7CFF-A3D5-4975-B9B9-7F4B2E783437}"/>
              </a:ext>
            </a:extLst>
          </p:cNvPr>
          <p:cNvCxnSpPr>
            <a:stCxn id="12" idx="0"/>
            <a:endCxn id="9" idx="1"/>
          </p:cNvCxnSpPr>
          <p:nvPr/>
        </p:nvCxnSpPr>
        <p:spPr>
          <a:xfrm rot="5400000" flipH="1" flipV="1">
            <a:off x="4157696" y="3323348"/>
            <a:ext cx="429871" cy="299992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B4D518DD-D828-4B69-8D13-4B96EE800B88}"/>
              </a:ext>
            </a:extLst>
          </p:cNvPr>
          <p:cNvCxnSpPr>
            <a:cxnSpLocks/>
            <a:stCxn id="12" idx="2"/>
            <a:endCxn id="10" idx="1"/>
          </p:cNvCxnSpPr>
          <p:nvPr/>
        </p:nvCxnSpPr>
        <p:spPr>
          <a:xfrm rot="16200000" flipH="1">
            <a:off x="4104577" y="4318501"/>
            <a:ext cx="540694" cy="30045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32EF25F5-AA8E-4DB9-8E1C-9795B5CC3D36}"/>
              </a:ext>
            </a:extLst>
          </p:cNvPr>
          <p:cNvCxnSpPr>
            <a:cxnSpLocks/>
            <a:stCxn id="15" idx="3"/>
            <a:endCxn id="11" idx="1"/>
          </p:cNvCxnSpPr>
          <p:nvPr/>
        </p:nvCxnSpPr>
        <p:spPr>
          <a:xfrm flipV="1">
            <a:off x="5297869" y="5303790"/>
            <a:ext cx="1778558" cy="2729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1822B60-9BD3-4E19-9105-58BEB3ECB94C}"/>
              </a:ext>
            </a:extLst>
          </p:cNvPr>
          <p:cNvSpPr/>
          <p:nvPr/>
        </p:nvSpPr>
        <p:spPr>
          <a:xfrm>
            <a:off x="5595282" y="5186309"/>
            <a:ext cx="1000825" cy="216036"/>
          </a:xfrm>
          <a:prstGeom prst="rect">
            <a:avLst/>
          </a:prstGeom>
          <a:solidFill>
            <a:srgbClr val="3CE707"/>
          </a:solidFill>
          <a:ln>
            <a:solidFill>
              <a:srgbClr val="3CE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TOKENIZE</a:t>
            </a:r>
          </a:p>
        </p:txBody>
      </p:sp>
      <p:cxnSp>
        <p:nvCxnSpPr>
          <p:cNvPr id="20" name="Connector: Elbow 19">
            <a:extLst>
              <a:ext uri="{FF2B5EF4-FFF2-40B4-BE49-F238E27FC236}">
                <a16:creationId xmlns:a16="http://schemas.microsoft.com/office/drawing/2014/main" id="{969B07C9-4519-4EDE-B293-A64E81D9DC77}"/>
              </a:ext>
            </a:extLst>
          </p:cNvPr>
          <p:cNvCxnSpPr>
            <a:cxnSpLocks/>
            <a:stCxn id="7" idx="3"/>
            <a:endCxn id="26" idx="0"/>
          </p:cNvCxnSpPr>
          <p:nvPr/>
        </p:nvCxnSpPr>
        <p:spPr>
          <a:xfrm>
            <a:off x="7113551" y="4549360"/>
            <a:ext cx="2179497" cy="64917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70E23CEF-F5C8-4FB2-AD02-9227BAFCE8F6}"/>
              </a:ext>
            </a:extLst>
          </p:cNvPr>
          <p:cNvCxnSpPr>
            <a:cxnSpLocks/>
            <a:stCxn id="6" idx="3"/>
            <a:endCxn id="26" idx="2"/>
          </p:cNvCxnSpPr>
          <p:nvPr/>
        </p:nvCxnSpPr>
        <p:spPr>
          <a:xfrm flipV="1">
            <a:off x="7118872" y="5402345"/>
            <a:ext cx="2174176" cy="68621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C5858DCA-8815-45E3-A98D-741B976A6DED}"/>
              </a:ext>
            </a:extLst>
          </p:cNvPr>
          <p:cNvCxnSpPr>
            <a:cxnSpLocks/>
            <a:stCxn id="13" idx="3"/>
            <a:endCxn id="14" idx="1"/>
          </p:cNvCxnSpPr>
          <p:nvPr/>
        </p:nvCxnSpPr>
        <p:spPr>
          <a:xfrm flipV="1">
            <a:off x="3810123" y="5306755"/>
            <a:ext cx="140569" cy="655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23" name="Graphic 22" descr="Bank">
            <a:extLst>
              <a:ext uri="{FF2B5EF4-FFF2-40B4-BE49-F238E27FC236}">
                <a16:creationId xmlns:a16="http://schemas.microsoft.com/office/drawing/2014/main" id="{9109E631-B577-4B2A-9096-101B96C8D76D}"/>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16354" y="4970717"/>
            <a:ext cx="579692" cy="579692"/>
          </a:xfrm>
          <a:prstGeom prst="rect">
            <a:avLst/>
          </a:prstGeom>
        </p:spPr>
      </p:pic>
      <p:sp>
        <p:nvSpPr>
          <p:cNvPr id="24" name="Rectangle 23">
            <a:extLst>
              <a:ext uri="{FF2B5EF4-FFF2-40B4-BE49-F238E27FC236}">
                <a16:creationId xmlns:a16="http://schemas.microsoft.com/office/drawing/2014/main" id="{874CF413-2FE5-441D-BAC5-D36110BFAD0B}"/>
              </a:ext>
            </a:extLst>
          </p:cNvPr>
          <p:cNvSpPr/>
          <p:nvPr/>
        </p:nvSpPr>
        <p:spPr>
          <a:xfrm>
            <a:off x="10595800" y="5036033"/>
            <a:ext cx="8797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Your Firm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Systems</a:t>
            </a:r>
          </a:p>
        </p:txBody>
      </p:sp>
      <p:cxnSp>
        <p:nvCxnSpPr>
          <p:cNvPr id="25" name="Connector: Elbow 24">
            <a:extLst>
              <a:ext uri="{FF2B5EF4-FFF2-40B4-BE49-F238E27FC236}">
                <a16:creationId xmlns:a16="http://schemas.microsoft.com/office/drawing/2014/main" id="{A4B13748-625C-4AA5-84F9-56E6AA3804F5}"/>
              </a:ext>
            </a:extLst>
          </p:cNvPr>
          <p:cNvCxnSpPr>
            <a:cxnSpLocks/>
            <a:stCxn id="8" idx="3"/>
            <a:endCxn id="23" idx="1"/>
          </p:cNvCxnSpPr>
          <p:nvPr/>
        </p:nvCxnSpPr>
        <p:spPr>
          <a:xfrm>
            <a:off x="8384458" y="5258023"/>
            <a:ext cx="1731896" cy="254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91930F20-4035-46A7-83EE-BDFFBEB6D35D}"/>
              </a:ext>
            </a:extLst>
          </p:cNvPr>
          <p:cNvSpPr/>
          <p:nvPr/>
        </p:nvSpPr>
        <p:spPr>
          <a:xfrm>
            <a:off x="8813602" y="5198533"/>
            <a:ext cx="958892" cy="203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DETOKENIZE</a:t>
            </a:r>
          </a:p>
        </p:txBody>
      </p:sp>
      <p:pic>
        <p:nvPicPr>
          <p:cNvPr id="27" name="Picture 26">
            <a:extLst>
              <a:ext uri="{FF2B5EF4-FFF2-40B4-BE49-F238E27FC236}">
                <a16:creationId xmlns:a16="http://schemas.microsoft.com/office/drawing/2014/main" id="{F67CEA6E-0665-45B7-8E2A-2E055F8237B4}"/>
              </a:ext>
            </a:extLst>
          </p:cNvPr>
          <p:cNvPicPr>
            <a:picLocks noChangeAspect="1"/>
          </p:cNvPicPr>
          <p:nvPr/>
        </p:nvPicPr>
        <p:blipFill rotWithShape="1">
          <a:blip r:embed="rId9"/>
          <a:srcRect t="12276" r="33410"/>
          <a:stretch/>
        </p:blipFill>
        <p:spPr>
          <a:xfrm>
            <a:off x="408331" y="4197923"/>
            <a:ext cx="1755635" cy="1314628"/>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12F09ED5-D273-4F4E-9002-AB0B4BB2EA6C}"/>
              </a:ext>
            </a:extLst>
          </p:cNvPr>
          <p:cNvPicPr>
            <a:picLocks noChangeAspect="1"/>
          </p:cNvPicPr>
          <p:nvPr/>
        </p:nvPicPr>
        <p:blipFill>
          <a:blip r:embed="rId10"/>
          <a:stretch>
            <a:fillRect/>
          </a:stretch>
        </p:blipFill>
        <p:spPr>
          <a:xfrm>
            <a:off x="680218" y="4898220"/>
            <a:ext cx="1838395" cy="1314628"/>
          </a:xfrm>
          <a:prstGeom prst="rect">
            <a:avLst/>
          </a:prstGeom>
          <a:ln>
            <a:noFill/>
          </a:ln>
          <a:effectLst>
            <a:outerShdw blurRad="292100" dist="139700" dir="2700000" algn="tl" rotWithShape="0">
              <a:srgbClr val="333333">
                <a:alpha val="65000"/>
              </a:srgbClr>
            </a:outerShdw>
          </a:effectLst>
        </p:spPr>
      </p:pic>
      <p:sp>
        <p:nvSpPr>
          <p:cNvPr id="29" name="Text Placeholder 5">
            <a:extLst>
              <a:ext uri="{FF2B5EF4-FFF2-40B4-BE49-F238E27FC236}">
                <a16:creationId xmlns:a16="http://schemas.microsoft.com/office/drawing/2014/main" id="{E0C2D396-4290-42E8-ACA2-5C62CF408183}"/>
              </a:ext>
            </a:extLst>
          </p:cNvPr>
          <p:cNvSpPr txBox="1">
            <a:spLocks/>
          </p:cNvSpPr>
          <p:nvPr/>
        </p:nvSpPr>
        <p:spPr>
          <a:xfrm>
            <a:off x="306842" y="1659124"/>
            <a:ext cx="3657600" cy="3998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4BC3FF"/>
                </a:solidFill>
                <a:effectLst/>
                <a:uLnTx/>
                <a:uFillTx/>
                <a:cs typeface="Browallia New" panose="020B0604020202020204" pitchFamily="34" charset="-34"/>
              </a:rPr>
              <a:t>Consent Technology</a:t>
            </a:r>
          </a:p>
        </p:txBody>
      </p:sp>
      <p:sp>
        <p:nvSpPr>
          <p:cNvPr id="30" name="Rectangle 29">
            <a:extLst>
              <a:ext uri="{FF2B5EF4-FFF2-40B4-BE49-F238E27FC236}">
                <a16:creationId xmlns:a16="http://schemas.microsoft.com/office/drawing/2014/main" id="{815D07ED-0775-48AC-9962-03798D826503}"/>
              </a:ext>
            </a:extLst>
          </p:cNvPr>
          <p:cNvSpPr/>
          <p:nvPr/>
        </p:nvSpPr>
        <p:spPr>
          <a:xfrm>
            <a:off x="315861" y="2080168"/>
            <a:ext cx="3510799" cy="178510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Safely and efficiently enroll investment accounts, produce digital LOA and support eSignature workflows.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No screen scraping or credential sharing.  No printing, scanning, signing and emailing sensitive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74306864-7E3F-4ED1-839A-3695CFB8861D}"/>
              </a:ext>
            </a:extLst>
          </p:cNvPr>
          <p:cNvSpPr/>
          <p:nvPr/>
        </p:nvSpPr>
        <p:spPr>
          <a:xfrm>
            <a:off x="430695" y="1063402"/>
            <a:ext cx="11330609" cy="427553"/>
          </a:xfrm>
          <a:prstGeom prst="rect">
            <a:avLst/>
          </a:prstGeom>
        </p:spPr>
        <p:txBody>
          <a:bodyPr wrap="square">
            <a:spAutoFit/>
          </a:bodyPr>
          <a:lstStyle/>
          <a:p>
            <a:pPr marL="0" marR="0" lvl="0" indent="0" algn="ctr" defTabSz="914400" rtl="0" eaLnBrk="1" fontAlgn="auto" latinLnBrk="0" hangingPunct="1">
              <a:lnSpc>
                <a:spcPts val="25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BC3FF"/>
                </a:solidFill>
                <a:effectLst/>
                <a:uLnTx/>
                <a:uFillTx/>
                <a:ea typeface="Roboto Black" panose="020B0604020202020204" charset="0"/>
                <a:cs typeface="Browallia New" panose="020B0604020202020204" pitchFamily="34" charset="-34"/>
              </a:rPr>
              <a:t>It Is a Dangerous World So We Started With a Privacy First Architecture</a:t>
            </a:r>
          </a:p>
        </p:txBody>
      </p:sp>
      <p:sp>
        <p:nvSpPr>
          <p:cNvPr id="32" name="Text Placeholder 5">
            <a:extLst>
              <a:ext uri="{FF2B5EF4-FFF2-40B4-BE49-F238E27FC236}">
                <a16:creationId xmlns:a16="http://schemas.microsoft.com/office/drawing/2014/main" id="{75B7D902-BB47-4DCB-916F-5D387FA55FF8}"/>
              </a:ext>
            </a:extLst>
          </p:cNvPr>
          <p:cNvSpPr txBox="1">
            <a:spLocks/>
          </p:cNvSpPr>
          <p:nvPr/>
        </p:nvSpPr>
        <p:spPr>
          <a:xfrm>
            <a:off x="8254423" y="1672282"/>
            <a:ext cx="3804206" cy="21686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4BC3FF"/>
                </a:solidFill>
                <a:effectLst/>
                <a:uLnTx/>
                <a:uFillTx/>
                <a:cs typeface="Browallia New" panose="020B0604020202020204" pitchFamily="34" charset="-34"/>
              </a:rPr>
              <a:t>Regulatory Technology</a:t>
            </a:r>
          </a:p>
          <a:p>
            <a:pPr marL="0" marR="0" lvl="0" indent="0" algn="l" defTabSz="914400" rtl="0" eaLnBrk="1" fontAlgn="auto" latinLnBrk="0" hangingPunct="1">
              <a:lnSpc>
                <a:spcPts val="1900"/>
              </a:lnSpc>
              <a:spcBef>
                <a:spcPts val="6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Whether as required by GDPR or emerging privacy regulations in the US (California) we built data subject rights management into the platform from the start.  </a:t>
            </a:r>
          </a:p>
          <a:p>
            <a:pPr marL="0" marR="0" lvl="0" indent="0" algn="l" defTabSz="914400" rtl="0" eaLnBrk="1" fontAlgn="auto" latinLnBrk="0" hangingPunct="1">
              <a:lnSpc>
                <a:spcPts val="1900"/>
              </a:lnSpc>
              <a:spcBef>
                <a:spcPts val="6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Workflows support information requests, delete me, give me a copy of my data etc.   Personal information may also be hosted within multiple regulatory jurisdictions (e.g. Switzerland, Canada)</a:t>
            </a:r>
          </a:p>
        </p:txBody>
      </p:sp>
    </p:spTree>
    <p:extLst>
      <p:ext uri="{BB962C8B-B14F-4D97-AF65-F5344CB8AC3E}">
        <p14:creationId xmlns:p14="http://schemas.microsoft.com/office/powerpoint/2010/main" val="191828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CED6EA-573F-47FC-9400-BA54E4003C33}"/>
              </a:ext>
            </a:extLst>
          </p:cNvPr>
          <p:cNvSpPr>
            <a:spLocks noGrp="1"/>
          </p:cNvSpPr>
          <p:nvPr>
            <p:ph type="body" sz="quarter" idx="13"/>
          </p:nvPr>
        </p:nvSpPr>
        <p:spPr/>
        <p:txBody>
          <a:bodyPr/>
          <a:lstStyle/>
          <a:p>
            <a:r>
              <a:rPr lang="en-US" dirty="0">
                <a:solidFill>
                  <a:srgbClr val="4BC3FF"/>
                </a:solidFill>
                <a:latin typeface="Arial Black" panose="020B0A04020102020204" pitchFamily="34" charset="0"/>
              </a:rPr>
              <a:t>#5 </a:t>
            </a:r>
            <a:r>
              <a:rPr lang="en-US" dirty="0"/>
              <a:t>SEAMLESS INTEGRATION</a:t>
            </a:r>
          </a:p>
        </p:txBody>
      </p:sp>
      <p:sp>
        <p:nvSpPr>
          <p:cNvPr id="11" name="Rectangle 10">
            <a:extLst>
              <a:ext uri="{FF2B5EF4-FFF2-40B4-BE49-F238E27FC236}">
                <a16:creationId xmlns:a16="http://schemas.microsoft.com/office/drawing/2014/main" id="{75D9A879-9C83-4376-897C-AD5B6C56A179}"/>
              </a:ext>
            </a:extLst>
          </p:cNvPr>
          <p:cNvSpPr/>
          <p:nvPr/>
        </p:nvSpPr>
        <p:spPr>
          <a:xfrm>
            <a:off x="531159" y="5702256"/>
            <a:ext cx="320574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+12 Other Private Labeled Solutions</a:t>
            </a:r>
            <a:endParaRPr kumimoji="0" lang="en-US" sz="1050" b="0" i="1"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EFFDC8C8-DC09-44A1-ABFA-8ABC7A16189C}"/>
              </a:ext>
            </a:extLst>
          </p:cNvPr>
          <p:cNvPicPr>
            <a:picLocks noChangeAspect="1"/>
          </p:cNvPicPr>
          <p:nvPr/>
        </p:nvPicPr>
        <p:blipFill>
          <a:blip r:embed="rId2"/>
          <a:stretch>
            <a:fillRect/>
          </a:stretch>
        </p:blipFill>
        <p:spPr>
          <a:xfrm>
            <a:off x="531159" y="4181116"/>
            <a:ext cx="5694757" cy="1323685"/>
          </a:xfrm>
          <a:prstGeom prst="rect">
            <a:avLst/>
          </a:prstGeom>
        </p:spPr>
      </p:pic>
      <p:sp>
        <p:nvSpPr>
          <p:cNvPr id="12" name="Rectangle 11">
            <a:extLst>
              <a:ext uri="{FF2B5EF4-FFF2-40B4-BE49-F238E27FC236}">
                <a16:creationId xmlns:a16="http://schemas.microsoft.com/office/drawing/2014/main" id="{902782A9-9737-46B6-9B7B-566D6822503C}"/>
              </a:ext>
            </a:extLst>
          </p:cNvPr>
          <p:cNvSpPr/>
          <p:nvPr/>
        </p:nvSpPr>
        <p:spPr>
          <a:xfrm>
            <a:off x="531159" y="3772982"/>
            <a:ext cx="6678206" cy="340991"/>
          </a:xfrm>
          <a:prstGeom prst="rect">
            <a:avLst/>
          </a:prstGeom>
        </p:spPr>
        <p:txBody>
          <a:bodyPr wrap="square">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sz="2800" b="1" dirty="0">
                <a:solidFill>
                  <a:srgbClr val="4BC3FF"/>
                </a:solidFill>
                <a:ea typeface="Roboto Black" panose="02000000000000000000" pitchFamily="2" charset="0"/>
                <a:cs typeface="Browallia New" panose="020B0604020202020204" pitchFamily="34" charset="-34"/>
              </a:rPr>
              <a:t>Pre-Packaged Integrations</a:t>
            </a:r>
            <a:endParaRPr kumimoji="0" lang="en-US" sz="3200" b="1" i="0" u="none" strike="noStrike" kern="1200" cap="none" spc="0" normalizeH="0" baseline="0" noProof="0" dirty="0">
              <a:ln>
                <a:noFill/>
              </a:ln>
              <a:solidFill>
                <a:srgbClr val="4BC3FF"/>
              </a:solidFill>
              <a:effectLst/>
              <a:uLnTx/>
              <a:uFillTx/>
              <a:ea typeface="Roboto Black" panose="02000000000000000000" pitchFamily="2" charset="0"/>
              <a:cs typeface="Browallia New" panose="020B0604020202020204" pitchFamily="34" charset="-34"/>
            </a:endParaRPr>
          </a:p>
        </p:txBody>
      </p:sp>
      <p:sp>
        <p:nvSpPr>
          <p:cNvPr id="17" name="Rectangle 16">
            <a:extLst>
              <a:ext uri="{FF2B5EF4-FFF2-40B4-BE49-F238E27FC236}">
                <a16:creationId xmlns:a16="http://schemas.microsoft.com/office/drawing/2014/main" id="{BF975731-965D-4D4B-92AE-4005544C399B}"/>
              </a:ext>
            </a:extLst>
          </p:cNvPr>
          <p:cNvSpPr/>
          <p:nvPr/>
        </p:nvSpPr>
        <p:spPr>
          <a:xfrm>
            <a:off x="7971463" y="3635660"/>
            <a:ext cx="3828331" cy="2126223"/>
          </a:xfrm>
          <a:prstGeom prst="rect">
            <a:avLst/>
          </a:prstGeom>
        </p:spPr>
        <p:txBody>
          <a:bodyPr wrap="square">
            <a:spAutoFit/>
          </a:bodyPr>
          <a:lstStyle/>
          <a:p>
            <a:r>
              <a:rPr lang="en-US" sz="2800" b="1" dirty="0">
                <a:solidFill>
                  <a:srgbClr val="4BC3FF"/>
                </a:solidFill>
                <a:ea typeface="Roboto Black" panose="020B0604020202020204" charset="0"/>
                <a:cs typeface="Browallia New" panose="020B0604020202020204" pitchFamily="34" charset="-34"/>
              </a:rPr>
              <a:t>Custom Integrations</a:t>
            </a:r>
            <a:endParaRPr lang="en-US" sz="2400" b="1" dirty="0">
              <a:solidFill>
                <a:srgbClr val="4BC3FF"/>
              </a:solidFill>
              <a:ea typeface="Roboto Black" panose="020B0604020202020204" charset="0"/>
              <a:cs typeface="Browallia New" panose="020B0604020202020204" pitchFamily="34" charset="-34"/>
            </a:endParaRPr>
          </a:p>
          <a:p>
            <a:pPr marL="285750" indent="-285750">
              <a:lnSpc>
                <a:spcPts val="1900"/>
              </a:lnSpc>
              <a:spcBef>
                <a:spcPts val="600"/>
              </a:spcBef>
              <a:buFont typeface="Arial" panose="020B0604020202020204" pitchFamily="34" charset="0"/>
              <a:buChar char="•"/>
            </a:pPr>
            <a:r>
              <a:rPr lang="en-US" dirty="0">
                <a:solidFill>
                  <a:schemeClr val="bg1">
                    <a:lumMod val="65000"/>
                  </a:schemeClr>
                </a:solidFill>
                <a:ea typeface="Roboto Black" panose="02000000000000000000" pitchFamily="2" charset="0"/>
              </a:rPr>
              <a:t>Extracts to Firm Systems</a:t>
            </a:r>
          </a:p>
          <a:p>
            <a:pPr marL="285750" indent="-285750">
              <a:lnSpc>
                <a:spcPts val="1900"/>
              </a:lnSpc>
              <a:spcBef>
                <a:spcPts val="600"/>
              </a:spcBef>
              <a:buFont typeface="Arial" panose="020B0604020202020204" pitchFamily="34" charset="0"/>
              <a:buChar char="•"/>
            </a:pPr>
            <a:r>
              <a:rPr lang="en-US" dirty="0">
                <a:solidFill>
                  <a:schemeClr val="bg1">
                    <a:lumMod val="65000"/>
                  </a:schemeClr>
                </a:solidFill>
                <a:ea typeface="Roboto Black" panose="02000000000000000000" pitchFamily="2" charset="0"/>
              </a:rPr>
              <a:t>Self-Serve Extract Building</a:t>
            </a:r>
          </a:p>
          <a:p>
            <a:pPr marL="285750" indent="-285750">
              <a:lnSpc>
                <a:spcPts val="1900"/>
              </a:lnSpc>
              <a:spcBef>
                <a:spcPts val="600"/>
              </a:spcBef>
              <a:buFont typeface="Arial" panose="020B0604020202020204" pitchFamily="34" charset="0"/>
              <a:buChar char="•"/>
            </a:pPr>
            <a:r>
              <a:rPr lang="en-US" dirty="0">
                <a:solidFill>
                  <a:schemeClr val="bg1">
                    <a:lumMod val="65000"/>
                  </a:schemeClr>
                </a:solidFill>
                <a:ea typeface="Roboto Black" panose="02000000000000000000" pitchFamily="2" charset="0"/>
              </a:rPr>
              <a:t>Rich and Easy-to-Use APIs</a:t>
            </a:r>
          </a:p>
          <a:p>
            <a:pPr marL="285750" indent="-285750">
              <a:lnSpc>
                <a:spcPts val="1900"/>
              </a:lnSpc>
              <a:spcBef>
                <a:spcPts val="600"/>
              </a:spcBef>
              <a:buFont typeface="Arial" panose="020B0604020202020204" pitchFamily="34" charset="0"/>
              <a:buChar char="•"/>
            </a:pPr>
            <a:r>
              <a:rPr lang="en-US" dirty="0">
                <a:solidFill>
                  <a:schemeClr val="bg1">
                    <a:lumMod val="65000"/>
                  </a:schemeClr>
                </a:solidFill>
                <a:ea typeface="Roboto Black" panose="02000000000000000000" pitchFamily="2" charset="0"/>
              </a:rPr>
              <a:t>Standalone Data Mart</a:t>
            </a:r>
          </a:p>
          <a:p>
            <a:pPr marL="285750" indent="-285750">
              <a:lnSpc>
                <a:spcPts val="1900"/>
              </a:lnSpc>
              <a:spcBef>
                <a:spcPts val="600"/>
              </a:spcBef>
              <a:buFont typeface="Arial" panose="020B0604020202020204" pitchFamily="34" charset="0"/>
              <a:buChar char="•"/>
            </a:pPr>
            <a:r>
              <a:rPr lang="en-US" dirty="0">
                <a:solidFill>
                  <a:schemeClr val="bg1">
                    <a:lumMod val="65000"/>
                  </a:schemeClr>
                </a:solidFill>
                <a:ea typeface="Roboto Black" panose="02000000000000000000" pitchFamily="2" charset="0"/>
              </a:rPr>
              <a:t>3</a:t>
            </a:r>
            <a:r>
              <a:rPr lang="en-US" baseline="30000" dirty="0">
                <a:solidFill>
                  <a:schemeClr val="bg1">
                    <a:lumMod val="65000"/>
                  </a:schemeClr>
                </a:solidFill>
                <a:ea typeface="Roboto Black" panose="02000000000000000000" pitchFamily="2" charset="0"/>
              </a:rPr>
              <a:t>rd</a:t>
            </a:r>
            <a:r>
              <a:rPr lang="en-US" dirty="0">
                <a:solidFill>
                  <a:schemeClr val="bg1">
                    <a:lumMod val="65000"/>
                  </a:schemeClr>
                </a:solidFill>
                <a:ea typeface="Roboto Black" panose="02000000000000000000" pitchFamily="2" charset="0"/>
              </a:rPr>
              <a:t> Party Reporting Tool Integration</a:t>
            </a:r>
          </a:p>
        </p:txBody>
      </p:sp>
      <p:pic>
        <p:nvPicPr>
          <p:cNvPr id="19" name="Graphic 18" descr="Database">
            <a:extLst>
              <a:ext uri="{FF2B5EF4-FFF2-40B4-BE49-F238E27FC236}">
                <a16:creationId xmlns:a16="http://schemas.microsoft.com/office/drawing/2014/main" id="{79986B1B-54C6-4694-B77A-3C04AD21F7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20811" y="2083078"/>
            <a:ext cx="2444343" cy="1265599"/>
          </a:xfrm>
          <a:prstGeom prst="rect">
            <a:avLst/>
          </a:prstGeom>
        </p:spPr>
      </p:pic>
      <p:pic>
        <p:nvPicPr>
          <p:cNvPr id="23" name="Graphic 22" descr="Arrow Counterclockwise curve">
            <a:extLst>
              <a:ext uri="{FF2B5EF4-FFF2-40B4-BE49-F238E27FC236}">
                <a16:creationId xmlns:a16="http://schemas.microsoft.com/office/drawing/2014/main" id="{63D71FBF-0E1F-4EEF-A90B-B8D16E76A1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4656866">
            <a:off x="5059655" y="3048765"/>
            <a:ext cx="914400" cy="914400"/>
          </a:xfrm>
          <a:prstGeom prst="rect">
            <a:avLst/>
          </a:prstGeom>
        </p:spPr>
      </p:pic>
      <p:pic>
        <p:nvPicPr>
          <p:cNvPr id="24" name="Graphic 23" descr="Arrow Counterclockwise curve">
            <a:extLst>
              <a:ext uri="{FF2B5EF4-FFF2-40B4-BE49-F238E27FC236}">
                <a16:creationId xmlns:a16="http://schemas.microsoft.com/office/drawing/2014/main" id="{093A33C2-1C32-4570-8CFF-90160D6DC1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6292018" flipH="1">
            <a:off x="6518849" y="3017038"/>
            <a:ext cx="914400" cy="914400"/>
          </a:xfrm>
          <a:prstGeom prst="rect">
            <a:avLst/>
          </a:prstGeom>
        </p:spPr>
      </p:pic>
      <p:sp>
        <p:nvSpPr>
          <p:cNvPr id="25" name="Rectangle 24">
            <a:extLst>
              <a:ext uri="{FF2B5EF4-FFF2-40B4-BE49-F238E27FC236}">
                <a16:creationId xmlns:a16="http://schemas.microsoft.com/office/drawing/2014/main" id="{F9A7EFCB-3DC7-46AF-AFBD-1619F8B4A56C}"/>
              </a:ext>
            </a:extLst>
          </p:cNvPr>
          <p:cNvSpPr/>
          <p:nvPr/>
        </p:nvSpPr>
        <p:spPr>
          <a:xfrm>
            <a:off x="531159" y="910598"/>
            <a:ext cx="4108055" cy="1485022"/>
          </a:xfrm>
          <a:prstGeom prst="rect">
            <a:avLst/>
          </a:prstGeom>
        </p:spPr>
        <p:txBody>
          <a:bodyPr wrap="square">
            <a:spAutoFit/>
          </a:bodyPr>
          <a:lstStyle/>
          <a:p>
            <a:r>
              <a:rPr lang="en-US" sz="2800" b="1" dirty="0">
                <a:solidFill>
                  <a:srgbClr val="4BC3FF"/>
                </a:solidFill>
                <a:ea typeface="Roboto Black" panose="020B0604020202020204" charset="0"/>
                <a:cs typeface="Browallia New" panose="020B0604020202020204" pitchFamily="34" charset="-34"/>
              </a:rPr>
              <a:t>500+ Institutional Sources</a:t>
            </a:r>
            <a:endParaRPr lang="en-US" sz="2400" b="1" dirty="0">
              <a:solidFill>
                <a:srgbClr val="4BC3FF"/>
              </a:solidFill>
              <a:ea typeface="Roboto Black" panose="020B0604020202020204" charset="0"/>
              <a:cs typeface="Browallia New" panose="020B0604020202020204" pitchFamily="34" charset="-34"/>
            </a:endParaRPr>
          </a:p>
          <a:p>
            <a:pPr marL="285750" indent="-285750">
              <a:lnSpc>
                <a:spcPts val="1900"/>
              </a:lnSpc>
              <a:spcBef>
                <a:spcPts val="600"/>
              </a:spcBef>
              <a:buFont typeface="Arial" panose="020B0604020202020204" pitchFamily="34" charset="0"/>
              <a:buChar char="•"/>
            </a:pPr>
            <a:r>
              <a:rPr lang="en-US" dirty="0">
                <a:solidFill>
                  <a:schemeClr val="bg1">
                    <a:lumMod val="65000"/>
                  </a:schemeClr>
                </a:solidFill>
                <a:ea typeface="Roboto Black" panose="02000000000000000000" pitchFamily="2" charset="0"/>
              </a:rPr>
              <a:t>US and Europe</a:t>
            </a:r>
          </a:p>
          <a:p>
            <a:pPr marL="285750" indent="-285750">
              <a:lnSpc>
                <a:spcPts val="1900"/>
              </a:lnSpc>
              <a:spcBef>
                <a:spcPts val="600"/>
              </a:spcBef>
              <a:buFont typeface="Arial" panose="020B0604020202020204" pitchFamily="34" charset="0"/>
              <a:buChar char="•"/>
            </a:pPr>
            <a:r>
              <a:rPr lang="en-US" dirty="0">
                <a:solidFill>
                  <a:schemeClr val="bg1">
                    <a:lumMod val="65000"/>
                  </a:schemeClr>
                </a:solidFill>
                <a:ea typeface="Roboto Black" panose="02000000000000000000" pitchFamily="2" charset="0"/>
              </a:rPr>
              <a:t>Custodians, Banks, Trust Companies</a:t>
            </a:r>
          </a:p>
          <a:p>
            <a:pPr marL="285750" indent="-285750">
              <a:lnSpc>
                <a:spcPts val="1900"/>
              </a:lnSpc>
              <a:spcBef>
                <a:spcPts val="600"/>
              </a:spcBef>
              <a:buFont typeface="Arial" panose="020B0604020202020204" pitchFamily="34" charset="0"/>
              <a:buChar char="•"/>
            </a:pPr>
            <a:r>
              <a:rPr lang="en-US" dirty="0">
                <a:solidFill>
                  <a:schemeClr val="bg1">
                    <a:lumMod val="65000"/>
                  </a:schemeClr>
                </a:solidFill>
                <a:ea typeface="Roboto Black" panose="02000000000000000000" pitchFamily="2" charset="0"/>
              </a:rPr>
              <a:t>Efficient Feed-Based </a:t>
            </a:r>
          </a:p>
        </p:txBody>
      </p:sp>
      <p:sp>
        <p:nvSpPr>
          <p:cNvPr id="26" name="Rectangle 25">
            <a:extLst>
              <a:ext uri="{FF2B5EF4-FFF2-40B4-BE49-F238E27FC236}">
                <a16:creationId xmlns:a16="http://schemas.microsoft.com/office/drawing/2014/main" id="{BA586492-DF1B-44C4-980A-31B6FA4E1E22}"/>
              </a:ext>
            </a:extLst>
          </p:cNvPr>
          <p:cNvSpPr/>
          <p:nvPr/>
        </p:nvSpPr>
        <p:spPr>
          <a:xfrm>
            <a:off x="7822609" y="965816"/>
            <a:ext cx="4108056" cy="1485022"/>
          </a:xfrm>
          <a:prstGeom prst="rect">
            <a:avLst/>
          </a:prstGeom>
        </p:spPr>
        <p:txBody>
          <a:bodyPr wrap="square">
            <a:spAutoFit/>
          </a:bodyPr>
          <a:lstStyle/>
          <a:p>
            <a:r>
              <a:rPr lang="en-US" sz="2800" b="1" dirty="0">
                <a:solidFill>
                  <a:srgbClr val="4BC3FF"/>
                </a:solidFill>
                <a:ea typeface="Roboto Black" panose="020B0604020202020204" charset="0"/>
                <a:cs typeface="Browallia New" panose="020B0604020202020204" pitchFamily="34" charset="-34"/>
              </a:rPr>
              <a:t>50k Alternative Managers</a:t>
            </a:r>
            <a:endParaRPr lang="en-US" sz="2400" b="1" dirty="0">
              <a:solidFill>
                <a:srgbClr val="4BC3FF"/>
              </a:solidFill>
              <a:ea typeface="Roboto Black" panose="020B0604020202020204" charset="0"/>
              <a:cs typeface="Browallia New" panose="020B0604020202020204" pitchFamily="34" charset="-34"/>
            </a:endParaRPr>
          </a:p>
          <a:p>
            <a:pPr marL="285750" indent="-285750">
              <a:lnSpc>
                <a:spcPts val="1900"/>
              </a:lnSpc>
              <a:spcBef>
                <a:spcPts val="600"/>
              </a:spcBef>
              <a:buFont typeface="Arial" panose="020B0604020202020204" pitchFamily="34" charset="0"/>
              <a:buChar char="•"/>
            </a:pPr>
            <a:r>
              <a:rPr lang="en-US" dirty="0">
                <a:solidFill>
                  <a:schemeClr val="bg1">
                    <a:lumMod val="65000"/>
                  </a:schemeClr>
                </a:solidFill>
                <a:ea typeface="Roboto Black" panose="02000000000000000000" pitchFamily="2" charset="0"/>
              </a:rPr>
              <a:t>Registered Investments</a:t>
            </a:r>
          </a:p>
          <a:p>
            <a:pPr marL="285750" indent="-285750">
              <a:lnSpc>
                <a:spcPts val="1900"/>
              </a:lnSpc>
              <a:spcBef>
                <a:spcPts val="600"/>
              </a:spcBef>
              <a:buFont typeface="Arial" panose="020B0604020202020204" pitchFamily="34" charset="0"/>
              <a:buChar char="•"/>
            </a:pPr>
            <a:r>
              <a:rPr lang="en-US" dirty="0">
                <a:solidFill>
                  <a:schemeClr val="bg1">
                    <a:lumMod val="65000"/>
                  </a:schemeClr>
                </a:solidFill>
                <a:ea typeface="Roboto Black" panose="02000000000000000000" pitchFamily="2" charset="0"/>
              </a:rPr>
              <a:t>Private Investments/Interests</a:t>
            </a:r>
          </a:p>
          <a:p>
            <a:pPr marL="285750" indent="-285750">
              <a:lnSpc>
                <a:spcPts val="1900"/>
              </a:lnSpc>
              <a:spcBef>
                <a:spcPts val="600"/>
              </a:spcBef>
              <a:buFont typeface="Arial" panose="020B0604020202020204" pitchFamily="34" charset="0"/>
              <a:buChar char="•"/>
            </a:pPr>
            <a:r>
              <a:rPr lang="en-US" dirty="0">
                <a:solidFill>
                  <a:schemeClr val="bg1">
                    <a:lumMod val="65000"/>
                  </a:schemeClr>
                </a:solidFill>
                <a:ea typeface="Roboto Black" panose="02000000000000000000" pitchFamily="2" charset="0"/>
              </a:rPr>
              <a:t>Automated Statement Aggregation</a:t>
            </a:r>
          </a:p>
        </p:txBody>
      </p:sp>
      <p:pic>
        <p:nvPicPr>
          <p:cNvPr id="28" name="Graphic 27" descr="Arrow Counterclockwise curve">
            <a:extLst>
              <a:ext uri="{FF2B5EF4-FFF2-40B4-BE49-F238E27FC236}">
                <a16:creationId xmlns:a16="http://schemas.microsoft.com/office/drawing/2014/main" id="{7010FC92-2C1A-4DA5-AF13-76F97FE17A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6370372" flipH="1">
            <a:off x="4986901" y="1367357"/>
            <a:ext cx="914400" cy="914400"/>
          </a:xfrm>
          <a:prstGeom prst="rect">
            <a:avLst/>
          </a:prstGeom>
        </p:spPr>
      </p:pic>
      <p:pic>
        <p:nvPicPr>
          <p:cNvPr id="29" name="Graphic 28" descr="Arrow Counterclockwise curve">
            <a:extLst>
              <a:ext uri="{FF2B5EF4-FFF2-40B4-BE49-F238E27FC236}">
                <a16:creationId xmlns:a16="http://schemas.microsoft.com/office/drawing/2014/main" id="{A2AF4D8D-B4B5-464D-AD9C-A13F883D38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051336">
            <a:off x="6535366" y="1328109"/>
            <a:ext cx="914400" cy="914400"/>
          </a:xfrm>
          <a:prstGeom prst="rect">
            <a:avLst/>
          </a:prstGeom>
        </p:spPr>
      </p:pic>
      <p:sp>
        <p:nvSpPr>
          <p:cNvPr id="30" name="Rectangle 29">
            <a:extLst>
              <a:ext uri="{FF2B5EF4-FFF2-40B4-BE49-F238E27FC236}">
                <a16:creationId xmlns:a16="http://schemas.microsoft.com/office/drawing/2014/main" id="{0A6D0E8D-22F4-40D6-B783-A427828E85E9}"/>
              </a:ext>
            </a:extLst>
          </p:cNvPr>
          <p:cNvSpPr/>
          <p:nvPr/>
        </p:nvSpPr>
        <p:spPr>
          <a:xfrm>
            <a:off x="4171888" y="2552908"/>
            <a:ext cx="4108056" cy="523220"/>
          </a:xfrm>
          <a:prstGeom prst="rect">
            <a:avLst/>
          </a:prstGeom>
          <a:noFill/>
        </p:spPr>
        <p:txBody>
          <a:bodyPr wrap="square">
            <a:spAutoFit/>
          </a:bodyPr>
          <a:lstStyle/>
          <a:p>
            <a:pPr algn="ctr"/>
            <a:r>
              <a:rPr lang="en-US" sz="2800" b="1" dirty="0">
                <a:solidFill>
                  <a:srgbClr val="0B6EDF"/>
                </a:solidFill>
                <a:ea typeface="Roboto Black" panose="020B0604020202020204" charset="0"/>
                <a:cs typeface="Browallia New" panose="020B0604020202020204" pitchFamily="34" charset="-34"/>
              </a:rPr>
              <a:t>Your Investment Data</a:t>
            </a:r>
            <a:endParaRPr lang="en-US" sz="2400" b="1" dirty="0">
              <a:solidFill>
                <a:srgbClr val="0B6EDF"/>
              </a:solidFill>
              <a:ea typeface="Roboto Black" panose="020B0604020202020204" charset="0"/>
              <a:cs typeface="Browallia New" panose="020B0604020202020204" pitchFamily="34" charset="-34"/>
            </a:endParaRPr>
          </a:p>
        </p:txBody>
      </p:sp>
      <p:sp>
        <p:nvSpPr>
          <p:cNvPr id="31" name="Rectangle 30">
            <a:extLst>
              <a:ext uri="{FF2B5EF4-FFF2-40B4-BE49-F238E27FC236}">
                <a16:creationId xmlns:a16="http://schemas.microsoft.com/office/drawing/2014/main" id="{13AF49E7-5BF3-49C5-B092-1719B84714EE}"/>
              </a:ext>
            </a:extLst>
          </p:cNvPr>
          <p:cNvSpPr/>
          <p:nvPr/>
        </p:nvSpPr>
        <p:spPr>
          <a:xfrm>
            <a:off x="5311433" y="1839487"/>
            <a:ext cx="1863097" cy="307777"/>
          </a:xfrm>
          <a:prstGeom prst="rect">
            <a:avLst/>
          </a:prstGeom>
          <a:noFill/>
        </p:spPr>
        <p:txBody>
          <a:bodyPr wrap="square">
            <a:spAutoFit/>
          </a:bodyPr>
          <a:lstStyle/>
          <a:p>
            <a:pPr algn="ctr"/>
            <a:r>
              <a:rPr lang="en-US" sz="1400" b="1" dirty="0">
                <a:solidFill>
                  <a:srgbClr val="0B6EDF"/>
                </a:solidFill>
                <a:ea typeface="Roboto Black" panose="020B0604020202020204" charset="0"/>
                <a:cs typeface="Browallia New" panose="020B0604020202020204" pitchFamily="34" charset="-34"/>
              </a:rPr>
              <a:t>Aggregate</a:t>
            </a:r>
            <a:endParaRPr lang="en-US" sz="1200" b="1" dirty="0">
              <a:solidFill>
                <a:srgbClr val="0B6EDF"/>
              </a:solidFill>
              <a:ea typeface="Roboto Black" panose="020B0604020202020204" charset="0"/>
              <a:cs typeface="Browallia New" panose="020B0604020202020204" pitchFamily="34" charset="-34"/>
            </a:endParaRPr>
          </a:p>
        </p:txBody>
      </p:sp>
      <p:sp>
        <p:nvSpPr>
          <p:cNvPr id="32" name="Rectangle 31">
            <a:extLst>
              <a:ext uri="{FF2B5EF4-FFF2-40B4-BE49-F238E27FC236}">
                <a16:creationId xmlns:a16="http://schemas.microsoft.com/office/drawing/2014/main" id="{A3F85EB8-BC7E-4B75-9332-ADDCD6D74139}"/>
              </a:ext>
            </a:extLst>
          </p:cNvPr>
          <p:cNvSpPr/>
          <p:nvPr/>
        </p:nvSpPr>
        <p:spPr>
          <a:xfrm>
            <a:off x="5327735" y="3247006"/>
            <a:ext cx="1863097" cy="307777"/>
          </a:xfrm>
          <a:prstGeom prst="rect">
            <a:avLst/>
          </a:prstGeom>
          <a:noFill/>
        </p:spPr>
        <p:txBody>
          <a:bodyPr wrap="square">
            <a:spAutoFit/>
          </a:bodyPr>
          <a:lstStyle/>
          <a:p>
            <a:pPr algn="ctr"/>
            <a:r>
              <a:rPr lang="en-US" sz="1400" b="1" dirty="0">
                <a:solidFill>
                  <a:srgbClr val="0B6EDF"/>
                </a:solidFill>
                <a:ea typeface="Roboto Black" panose="020B0604020202020204" charset="0"/>
                <a:cs typeface="Browallia New" panose="020B0604020202020204" pitchFamily="34" charset="-34"/>
              </a:rPr>
              <a:t>Integrate</a:t>
            </a:r>
            <a:endParaRPr lang="en-US" sz="1200" b="1" dirty="0">
              <a:solidFill>
                <a:srgbClr val="0B6EDF"/>
              </a:solidFill>
              <a:ea typeface="Roboto Black" panose="020B0604020202020204" charset="0"/>
              <a:cs typeface="Browallia New" panose="020B0604020202020204" pitchFamily="34" charset="-34"/>
            </a:endParaRPr>
          </a:p>
        </p:txBody>
      </p:sp>
    </p:spTree>
    <p:extLst>
      <p:ext uri="{BB962C8B-B14F-4D97-AF65-F5344CB8AC3E}">
        <p14:creationId xmlns:p14="http://schemas.microsoft.com/office/powerpoint/2010/main" val="234719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D94630-B705-41D7-BF76-57905763851D}"/>
              </a:ext>
            </a:extLst>
          </p:cNvPr>
          <p:cNvSpPr>
            <a:spLocks noGrp="1"/>
          </p:cNvSpPr>
          <p:nvPr>
            <p:ph type="body" sz="quarter" idx="13"/>
          </p:nvPr>
        </p:nvSpPr>
        <p:spPr>
          <a:xfrm>
            <a:off x="302558" y="117022"/>
            <a:ext cx="9528681" cy="512762"/>
          </a:xfrm>
        </p:spPr>
        <p:txBody>
          <a:bodyPr/>
          <a:lstStyle/>
          <a:p>
            <a:r>
              <a:rPr lang="en-US" dirty="0">
                <a:solidFill>
                  <a:srgbClr val="4BC3FF"/>
                </a:solidFill>
                <a:latin typeface="Arial Black" panose="020B0A04020102020204" pitchFamily="34" charset="0"/>
              </a:rPr>
              <a:t>#6 </a:t>
            </a:r>
            <a:r>
              <a:rPr lang="en-US" dirty="0"/>
              <a:t>REPORTING READY DATA</a:t>
            </a:r>
          </a:p>
        </p:txBody>
      </p:sp>
      <p:pic>
        <p:nvPicPr>
          <p:cNvPr id="4" name="Picture 3">
            <a:extLst>
              <a:ext uri="{FF2B5EF4-FFF2-40B4-BE49-F238E27FC236}">
                <a16:creationId xmlns:a16="http://schemas.microsoft.com/office/drawing/2014/main" id="{2D97A8FF-8696-4F71-AE45-E96AE1C65F01}"/>
              </a:ext>
            </a:extLst>
          </p:cNvPr>
          <p:cNvPicPr>
            <a:picLocks noChangeAspect="1"/>
          </p:cNvPicPr>
          <p:nvPr/>
        </p:nvPicPr>
        <p:blipFill>
          <a:blip r:embed="rId2"/>
          <a:stretch>
            <a:fillRect/>
          </a:stretch>
        </p:blipFill>
        <p:spPr>
          <a:xfrm>
            <a:off x="423581" y="1024925"/>
            <a:ext cx="8350771" cy="5006081"/>
          </a:xfrm>
          <a:prstGeom prst="rect">
            <a:avLst/>
          </a:prstGeom>
        </p:spPr>
      </p:pic>
      <p:sp>
        <p:nvSpPr>
          <p:cNvPr id="5" name="Rectangle 4">
            <a:extLst>
              <a:ext uri="{FF2B5EF4-FFF2-40B4-BE49-F238E27FC236}">
                <a16:creationId xmlns:a16="http://schemas.microsoft.com/office/drawing/2014/main" id="{D1C057E5-5BFB-4888-B8EF-DFD753274679}"/>
              </a:ext>
            </a:extLst>
          </p:cNvPr>
          <p:cNvSpPr/>
          <p:nvPr/>
        </p:nvSpPr>
        <p:spPr>
          <a:xfrm>
            <a:off x="9012675" y="932200"/>
            <a:ext cx="2928314" cy="3877985"/>
          </a:xfrm>
          <a:prstGeom prst="rect">
            <a:avLst/>
          </a:prstGeom>
        </p:spPr>
        <p:txBody>
          <a:bodyPr wrap="square">
            <a:spAutoFit/>
          </a:bodyPr>
          <a:lstStyle/>
          <a:p>
            <a:r>
              <a:rPr lang="en-US" sz="2800" b="1" dirty="0">
                <a:solidFill>
                  <a:srgbClr val="4BC3FF"/>
                </a:solidFill>
                <a:ea typeface="Roboto Black" panose="020B0604020202020204" charset="0"/>
                <a:cs typeface="Browallia New" panose="020B0604020202020204" pitchFamily="34" charset="-34"/>
              </a:rPr>
              <a:t>Leverage the Best Technologies for Reporting</a:t>
            </a:r>
          </a:p>
          <a:p>
            <a:endParaRPr lang="en-US" dirty="0">
              <a:solidFill>
                <a:schemeClr val="bg1">
                  <a:lumMod val="65000"/>
                </a:schemeClr>
              </a:solidFill>
              <a:ea typeface="Roboto Black" panose="02000000000000000000" pitchFamily="2" charset="0"/>
            </a:endParaRPr>
          </a:p>
          <a:p>
            <a:r>
              <a:rPr lang="en-US" dirty="0">
                <a:solidFill>
                  <a:schemeClr val="bg1">
                    <a:lumMod val="65000"/>
                  </a:schemeClr>
                </a:solidFill>
                <a:ea typeface="Roboto Black" panose="02000000000000000000" pitchFamily="2" charset="0"/>
              </a:rPr>
              <a:t>Our open approach to integration and rich usable data enables our clients to use tools like Microsoft PowerBI and other reporting platforms to manage their complex custom reporting needs.</a:t>
            </a:r>
          </a:p>
        </p:txBody>
      </p:sp>
    </p:spTree>
    <p:extLst>
      <p:ext uri="{BB962C8B-B14F-4D97-AF65-F5344CB8AC3E}">
        <p14:creationId xmlns:p14="http://schemas.microsoft.com/office/powerpoint/2010/main" val="408334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B050"/>
      </a:hlink>
      <a:folHlink>
        <a:srgbClr val="00B05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bg1">
              <a:lumMod val="85000"/>
            </a:schemeClr>
          </a:solidFill>
        </a:ln>
      </a:spPr>
      <a:bodyPr rtlCol="0" anchor="ctr"/>
      <a:lstStyle>
        <a:defPPr algn="ctr">
          <a:defRPr>
            <a:solidFill>
              <a:schemeClr val="bg2">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43830</TotalTime>
  <Words>1005</Words>
  <Application>Microsoft Office PowerPoint</Application>
  <PresentationFormat>Widescreen</PresentationFormat>
  <Paragraphs>161</Paragraphs>
  <Slides>11</Slides>
  <Notes>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11</vt:i4>
      </vt:variant>
    </vt:vector>
  </HeadingPairs>
  <TitlesOfParts>
    <vt:vector size="17" baseType="lpstr">
      <vt:lpstr>Arial</vt:lpstr>
      <vt:lpstr>Arial Black</vt:lpstr>
      <vt:lpstr>Calibri</vt:lpstr>
      <vt:lpstr>1_Custom Design</vt:lpstr>
      <vt:lpstr>2_Custom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Miller</dc:creator>
  <cp:lastModifiedBy>Bob Miller</cp:lastModifiedBy>
  <cp:revision>470</cp:revision>
  <cp:lastPrinted>2020-05-28T13:40:22Z</cp:lastPrinted>
  <dcterms:created xsi:type="dcterms:W3CDTF">2019-04-22T16:27:13Z</dcterms:created>
  <dcterms:modified xsi:type="dcterms:W3CDTF">2020-09-11T10:23:42Z</dcterms:modified>
</cp:coreProperties>
</file>